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795" r:id="rId2"/>
    <p:sldId id="764" r:id="rId3"/>
    <p:sldId id="794" r:id="rId4"/>
    <p:sldId id="765" r:id="rId5"/>
    <p:sldId id="791" r:id="rId6"/>
    <p:sldId id="793" r:id="rId7"/>
    <p:sldId id="767" r:id="rId8"/>
    <p:sldId id="735" r:id="rId9"/>
    <p:sldId id="754" r:id="rId10"/>
    <p:sldId id="792" r:id="rId11"/>
    <p:sldId id="774" r:id="rId12"/>
    <p:sldId id="775" r:id="rId13"/>
    <p:sldId id="758" r:id="rId14"/>
    <p:sldId id="760" r:id="rId15"/>
    <p:sldId id="738" r:id="rId16"/>
    <p:sldId id="707" r:id="rId17"/>
    <p:sldId id="776" r:id="rId18"/>
    <p:sldId id="719" r:id="rId19"/>
    <p:sldId id="796"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2AAB2"/>
    <a:srgbClr val="5B8E42"/>
    <a:srgbClr val="C1DEC0"/>
    <a:srgbClr val="5A7D37"/>
    <a:srgbClr val="006600"/>
    <a:srgbClr val="AC3A42"/>
    <a:srgbClr val="C12534"/>
    <a:srgbClr val="2EA26E"/>
    <a:srgbClr val="006181"/>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77536" autoAdjust="0"/>
  </p:normalViewPr>
  <p:slideViewPr>
    <p:cSldViewPr snapToGrid="0">
      <p:cViewPr varScale="1">
        <p:scale>
          <a:sx n="90" d="100"/>
          <a:sy n="90" d="100"/>
        </p:scale>
        <p:origin x="-22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5" y="0"/>
            <a:ext cx="3038649" cy="465138"/>
          </a:xfrm>
          <a:prstGeom prst="rect">
            <a:avLst/>
          </a:prstGeom>
          <a:noFill/>
          <a:ln w="9525">
            <a:noFill/>
            <a:miter lim="800000"/>
            <a:headEnd/>
            <a:tailEnd/>
          </a:ln>
          <a:effectLst/>
        </p:spPr>
        <p:txBody>
          <a:bodyPr vert="horz" wrap="square" lIns="93200" tIns="46600" rIns="93200" bIns="46600" numCol="1" anchor="t" anchorCtr="0" compatLnSpc="1">
            <a:prstTxWarp prst="textNoShape">
              <a:avLst/>
            </a:prstTxWarp>
          </a:bodyPr>
          <a:lstStyle>
            <a:lvl1pPr>
              <a:defRPr sz="1200">
                <a:latin typeface="Arial" charset="0"/>
                <a:ea typeface="ＭＳ Ｐゴシック" pitchFamily="36" charset="-128"/>
                <a:cs typeface="+mn-cs"/>
              </a:defRPr>
            </a:lvl1pPr>
          </a:lstStyle>
          <a:p>
            <a:pPr>
              <a:defRPr/>
            </a:pPr>
            <a:endParaRPr lang="en-US"/>
          </a:p>
        </p:txBody>
      </p:sp>
      <p:sp>
        <p:nvSpPr>
          <p:cNvPr id="6147" name="Rectangle 3"/>
          <p:cNvSpPr>
            <a:spLocks noGrp="1" noChangeArrowheads="1"/>
          </p:cNvSpPr>
          <p:nvPr>
            <p:ph type="dt" sz="quarter" idx="1"/>
          </p:nvPr>
        </p:nvSpPr>
        <p:spPr bwMode="auto">
          <a:xfrm>
            <a:off x="3973373" y="0"/>
            <a:ext cx="3037031" cy="465138"/>
          </a:xfrm>
          <a:prstGeom prst="rect">
            <a:avLst/>
          </a:prstGeom>
          <a:noFill/>
          <a:ln w="9525">
            <a:noFill/>
            <a:miter lim="800000"/>
            <a:headEnd/>
            <a:tailEnd/>
          </a:ln>
          <a:effectLst/>
        </p:spPr>
        <p:txBody>
          <a:bodyPr vert="horz" wrap="square" lIns="93200" tIns="46600" rIns="93200" bIns="46600" numCol="1" anchor="t" anchorCtr="0" compatLnSpc="1">
            <a:prstTxWarp prst="textNoShape">
              <a:avLst/>
            </a:prstTxWarp>
          </a:bodyPr>
          <a:lstStyle>
            <a:lvl1pPr algn="r">
              <a:defRPr sz="1200">
                <a:latin typeface="Arial" charset="0"/>
                <a:ea typeface="ＭＳ Ｐゴシック" pitchFamily="36" charset="-128"/>
                <a:cs typeface="+mn-cs"/>
              </a:defRPr>
            </a:lvl1pPr>
          </a:lstStyle>
          <a:p>
            <a:pPr>
              <a:defRPr/>
            </a:pPr>
            <a:endParaRPr lang="en-US"/>
          </a:p>
        </p:txBody>
      </p:sp>
      <p:sp>
        <p:nvSpPr>
          <p:cNvPr id="6148" name="Rectangle 4"/>
          <p:cNvSpPr>
            <a:spLocks noGrp="1" noChangeArrowheads="1"/>
          </p:cNvSpPr>
          <p:nvPr>
            <p:ph type="ftr" sz="quarter" idx="2"/>
          </p:nvPr>
        </p:nvSpPr>
        <p:spPr bwMode="auto">
          <a:xfrm>
            <a:off x="5" y="8831266"/>
            <a:ext cx="3038649" cy="465138"/>
          </a:xfrm>
          <a:prstGeom prst="rect">
            <a:avLst/>
          </a:prstGeom>
          <a:noFill/>
          <a:ln w="9525">
            <a:noFill/>
            <a:miter lim="800000"/>
            <a:headEnd/>
            <a:tailEnd/>
          </a:ln>
          <a:effectLst/>
        </p:spPr>
        <p:txBody>
          <a:bodyPr vert="horz" wrap="square" lIns="93200" tIns="46600" rIns="93200" bIns="46600" numCol="1" anchor="b" anchorCtr="0" compatLnSpc="1">
            <a:prstTxWarp prst="textNoShape">
              <a:avLst/>
            </a:prstTxWarp>
          </a:bodyPr>
          <a:lstStyle>
            <a:lvl1pPr>
              <a:defRPr sz="1200">
                <a:latin typeface="Arial" charset="0"/>
                <a:ea typeface="ＭＳ Ｐゴシック" pitchFamily="36" charset="-128"/>
                <a:cs typeface="+mn-cs"/>
              </a:defRPr>
            </a:lvl1pPr>
          </a:lstStyle>
          <a:p>
            <a:pPr>
              <a:defRPr/>
            </a:pPr>
            <a:endParaRPr lang="en-US"/>
          </a:p>
        </p:txBody>
      </p:sp>
      <p:sp>
        <p:nvSpPr>
          <p:cNvPr id="6149" name="Rectangle 5"/>
          <p:cNvSpPr>
            <a:spLocks noGrp="1" noChangeArrowheads="1"/>
          </p:cNvSpPr>
          <p:nvPr>
            <p:ph type="sldNum" sz="quarter" idx="3"/>
          </p:nvPr>
        </p:nvSpPr>
        <p:spPr bwMode="auto">
          <a:xfrm>
            <a:off x="3973373" y="8831266"/>
            <a:ext cx="3037031" cy="465138"/>
          </a:xfrm>
          <a:prstGeom prst="rect">
            <a:avLst/>
          </a:prstGeom>
          <a:noFill/>
          <a:ln w="9525">
            <a:noFill/>
            <a:miter lim="800000"/>
            <a:headEnd/>
            <a:tailEnd/>
          </a:ln>
          <a:effectLst/>
        </p:spPr>
        <p:txBody>
          <a:bodyPr vert="horz" wrap="square" lIns="93200" tIns="46600" rIns="93200" bIns="46600" numCol="1" anchor="b" anchorCtr="0" compatLnSpc="1">
            <a:prstTxWarp prst="textNoShape">
              <a:avLst/>
            </a:prstTxWarp>
          </a:bodyPr>
          <a:lstStyle>
            <a:lvl1pPr algn="r">
              <a:defRPr sz="1200">
                <a:latin typeface="Arial" charset="0"/>
                <a:ea typeface="ＭＳ Ｐゴシック" pitchFamily="36" charset="-128"/>
                <a:cs typeface="+mn-cs"/>
              </a:defRPr>
            </a:lvl1pPr>
          </a:lstStyle>
          <a:p>
            <a:pPr>
              <a:defRPr/>
            </a:pPr>
            <a:fld id="{AF2FC229-33CF-41D1-8268-5AF2017C2734}" type="slidenum">
              <a:rPr lang="en-US"/>
              <a:pPr>
                <a:defRPr/>
              </a:pPr>
              <a:t>‹#›</a:t>
            </a:fld>
            <a:endParaRPr lang="en-US"/>
          </a:p>
        </p:txBody>
      </p:sp>
    </p:spTree>
    <p:extLst>
      <p:ext uri="{BB962C8B-B14F-4D97-AF65-F5344CB8AC3E}">
        <p14:creationId xmlns:p14="http://schemas.microsoft.com/office/powerpoint/2010/main" val="10196402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649" cy="465138"/>
          </a:xfrm>
          <a:prstGeom prst="rect">
            <a:avLst/>
          </a:prstGeom>
        </p:spPr>
        <p:txBody>
          <a:bodyPr vert="horz" wrap="square" lIns="93200" tIns="46600" rIns="93200" bIns="46600" numCol="1" anchor="t" anchorCtr="0" compatLnSpc="1">
            <a:prstTxWarp prst="textNoShape">
              <a:avLst/>
            </a:prstTxWarp>
          </a:bodyPr>
          <a:lstStyle>
            <a:lvl1pPr>
              <a:defRPr sz="1200">
                <a:latin typeface="Arial" charset="0"/>
                <a:ea typeface="ＭＳ Ｐゴシック" pitchFamily="36" charset="-128"/>
                <a:cs typeface="+mn-cs"/>
              </a:defRPr>
            </a:lvl1pPr>
          </a:lstStyle>
          <a:p>
            <a:pPr>
              <a:defRPr/>
            </a:pPr>
            <a:endParaRPr lang="en-US"/>
          </a:p>
        </p:txBody>
      </p:sp>
      <p:sp>
        <p:nvSpPr>
          <p:cNvPr id="3" name="Date Placeholder 2"/>
          <p:cNvSpPr>
            <a:spLocks noGrp="1"/>
          </p:cNvSpPr>
          <p:nvPr>
            <p:ph type="dt" idx="1"/>
          </p:nvPr>
        </p:nvSpPr>
        <p:spPr>
          <a:xfrm>
            <a:off x="3970136" y="0"/>
            <a:ext cx="3038648" cy="465138"/>
          </a:xfrm>
          <a:prstGeom prst="rect">
            <a:avLst/>
          </a:prstGeom>
        </p:spPr>
        <p:txBody>
          <a:bodyPr vert="horz" wrap="square" lIns="93200" tIns="46600" rIns="93200" bIns="46600" numCol="1" anchor="t" anchorCtr="0" compatLnSpc="1">
            <a:prstTxWarp prst="textNoShape">
              <a:avLst/>
            </a:prstTxWarp>
          </a:bodyPr>
          <a:lstStyle>
            <a:lvl1pPr algn="r">
              <a:defRPr sz="1200">
                <a:latin typeface="Arial" charset="0"/>
                <a:ea typeface="ＭＳ Ｐゴシック" pitchFamily="36" charset="-128"/>
                <a:cs typeface="+mn-cs"/>
              </a:defRPr>
            </a:lvl1pPr>
          </a:lstStyle>
          <a:p>
            <a:pPr>
              <a:defRPr/>
            </a:pPr>
            <a:fld id="{A049E9F3-8C87-4F15-B8F9-3D7B46190268}" type="datetime1">
              <a:rPr lang="en-US"/>
              <a:pPr>
                <a:defRPr/>
              </a:pPr>
              <a:t>6/22/2015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200" tIns="46600" rIns="93200" bIns="4660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853" y="4416429"/>
            <a:ext cx="5608319" cy="4183063"/>
          </a:xfrm>
          <a:prstGeom prst="rect">
            <a:avLst/>
          </a:prstGeom>
        </p:spPr>
        <p:txBody>
          <a:bodyPr vert="horz" wrap="square" lIns="93200" tIns="46600" rIns="93200" bIns="4660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5" y="8829675"/>
            <a:ext cx="3038649" cy="465138"/>
          </a:xfrm>
          <a:prstGeom prst="rect">
            <a:avLst/>
          </a:prstGeom>
        </p:spPr>
        <p:txBody>
          <a:bodyPr vert="horz" wrap="square" lIns="93200" tIns="46600" rIns="93200" bIns="46600" numCol="1" anchor="b" anchorCtr="0" compatLnSpc="1">
            <a:prstTxWarp prst="textNoShape">
              <a:avLst/>
            </a:prstTxWarp>
          </a:bodyPr>
          <a:lstStyle>
            <a:lvl1pPr>
              <a:defRPr sz="1200">
                <a:latin typeface="Arial" charset="0"/>
                <a:ea typeface="ＭＳ Ｐゴシック" pitchFamily="36" charset="-128"/>
                <a:cs typeface="+mn-cs"/>
              </a:defRPr>
            </a:lvl1pPr>
          </a:lstStyle>
          <a:p>
            <a:pPr>
              <a:defRPr/>
            </a:pPr>
            <a:endParaRPr lang="en-US"/>
          </a:p>
        </p:txBody>
      </p:sp>
      <p:sp>
        <p:nvSpPr>
          <p:cNvPr id="7" name="Slide Number Placeholder 6"/>
          <p:cNvSpPr>
            <a:spLocks noGrp="1"/>
          </p:cNvSpPr>
          <p:nvPr>
            <p:ph type="sldNum" sz="quarter" idx="5"/>
          </p:nvPr>
        </p:nvSpPr>
        <p:spPr>
          <a:xfrm>
            <a:off x="3970136" y="8829675"/>
            <a:ext cx="3038648" cy="465138"/>
          </a:xfrm>
          <a:prstGeom prst="rect">
            <a:avLst/>
          </a:prstGeom>
        </p:spPr>
        <p:txBody>
          <a:bodyPr vert="horz" wrap="square" lIns="93200" tIns="46600" rIns="93200" bIns="46600" numCol="1" anchor="b" anchorCtr="0" compatLnSpc="1">
            <a:prstTxWarp prst="textNoShape">
              <a:avLst/>
            </a:prstTxWarp>
          </a:bodyPr>
          <a:lstStyle>
            <a:lvl1pPr algn="r">
              <a:defRPr sz="1200">
                <a:latin typeface="Arial" charset="0"/>
                <a:ea typeface="ＭＳ Ｐゴシック" pitchFamily="36" charset="-128"/>
                <a:cs typeface="+mn-cs"/>
              </a:defRPr>
            </a:lvl1pPr>
          </a:lstStyle>
          <a:p>
            <a:pPr>
              <a:defRPr/>
            </a:pPr>
            <a:fld id="{C809EE5E-8AB4-4BE5-8976-0CECB3369715}" type="slidenum">
              <a:rPr lang="en-US"/>
              <a:pPr>
                <a:defRPr/>
              </a:pPr>
              <a:t>‹#›</a:t>
            </a:fld>
            <a:endParaRPr lang="en-US"/>
          </a:p>
        </p:txBody>
      </p:sp>
    </p:spTree>
    <p:extLst>
      <p:ext uri="{BB962C8B-B14F-4D97-AF65-F5344CB8AC3E}">
        <p14:creationId xmlns:p14="http://schemas.microsoft.com/office/powerpoint/2010/main" val="195668904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6"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6"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6"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Created by J. Engemann, S. Ferguson</a:t>
            </a:r>
          </a:p>
          <a:p>
            <a:r>
              <a:rPr lang="en-US" dirty="0" smtClean="0"/>
              <a:t>Approved</a:t>
            </a:r>
            <a:r>
              <a:rPr lang="en-US" baseline="0" dirty="0" smtClean="0"/>
              <a:t> by A. Mastaloudis, T. Whitehead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2800" baseline="0" dirty="0" smtClean="0">
                <a:solidFill>
                  <a:schemeClr val="bg2">
                    <a:lumMod val="75000"/>
                  </a:schemeClr>
                </a:solidFill>
              </a:rPr>
              <a:t> </a:t>
            </a:r>
            <a:r>
              <a:rPr lang="en-US" sz="2800" i="0" dirty="0" smtClean="0"/>
              <a:t>I</a:t>
            </a:r>
            <a:r>
              <a:rPr lang="en-US" sz="2800" dirty="0" smtClean="0"/>
              <a:t>nside each of our cells, and throughout our body are tiny “cellular power</a:t>
            </a:r>
            <a:r>
              <a:rPr lang="en-US" sz="2800" baseline="0" dirty="0" smtClean="0"/>
              <a:t> plants” called m</a:t>
            </a:r>
            <a:r>
              <a:rPr lang="en-US" sz="2800" dirty="0" smtClean="0"/>
              <a:t>itochondria. They produce cellular energy,</a:t>
            </a:r>
            <a:r>
              <a:rPr lang="en-US" sz="2800" baseline="0" dirty="0" smtClean="0"/>
              <a:t> the chemical energy of life.</a:t>
            </a:r>
          </a:p>
          <a:p>
            <a:pPr>
              <a:buFontTx/>
              <a:buChar char="-"/>
            </a:pPr>
            <a:r>
              <a:rPr lang="en-US" sz="2800" baseline="0" dirty="0" smtClean="0">
                <a:solidFill>
                  <a:schemeClr val="bg2">
                    <a:lumMod val="75000"/>
                  </a:schemeClr>
                </a:solidFill>
              </a:rPr>
              <a:t>Mitochondria are the key source of youthful vitality.</a:t>
            </a:r>
          </a:p>
          <a:p>
            <a:pPr>
              <a:buFontTx/>
              <a:buChar char="-"/>
            </a:pPr>
            <a:endParaRPr lang="en-US" sz="2800" dirty="0" smtClean="0">
              <a:solidFill>
                <a:schemeClr val="bg2">
                  <a:lumMod val="75000"/>
                </a:schemeClr>
              </a:solidFill>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bg2">
                    <a:lumMod val="75000"/>
                  </a:schemeClr>
                </a:solidFill>
              </a:rPr>
              <a:t>There are three key tissues associated with vitality (Brain, Heart, Muscle). They have a lot of mitochondria.</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bg2">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bg2">
                    <a:lumMod val="75000"/>
                  </a:schemeClr>
                </a:solidFill>
              </a:rPr>
              <a:t>- Together with our research partners, we discovered that as we age, the activity patterns of YGCs that govern our mitochondria shift, contributing to a loss of vitality.</a:t>
            </a:r>
          </a:p>
          <a:p>
            <a:r>
              <a:rPr lang="en-US" sz="1200" baseline="0" dirty="0" smtClean="0">
                <a:solidFill>
                  <a:schemeClr val="bg2">
                    <a:lumMod val="75000"/>
                  </a:schemeClr>
                </a:solidFill>
              </a:rPr>
              <a:t>- Mitochondria are most concentrated in the brain, heart, and muscle. As mitochondrial efficacy declines in these organs, they do not act as youthfully. I’m sure we’ve all witnessed this. </a:t>
            </a:r>
          </a:p>
          <a:p>
            <a:pPr>
              <a:buFontTx/>
              <a:buChar char="-"/>
            </a:pPr>
            <a:r>
              <a:rPr lang="en-US" sz="1200" baseline="0" dirty="0" smtClean="0">
                <a:solidFill>
                  <a:schemeClr val="bg2">
                    <a:lumMod val="75000"/>
                  </a:schemeClr>
                </a:solidFill>
              </a:rPr>
              <a:t> We have therefore focused our research on these tissues because they are most concentrated with mitochondria.</a:t>
            </a:r>
          </a:p>
        </p:txBody>
      </p:sp>
      <p:sp>
        <p:nvSpPr>
          <p:cNvPr id="4" name="Slide Number Placeholder 3"/>
          <p:cNvSpPr>
            <a:spLocks noGrp="1"/>
          </p:cNvSpPr>
          <p:nvPr>
            <p:ph type="sldNum" sz="quarter" idx="10"/>
          </p:nvPr>
        </p:nvSpPr>
        <p:spPr/>
        <p:txBody>
          <a:bodyPr/>
          <a:lstStyle/>
          <a:p>
            <a:fld id="{F561B1F0-6488-4E50-A41F-37F0ED94307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From the 372 </a:t>
            </a:r>
            <a:r>
              <a:rPr lang="en-US" i="0" baseline="0" dirty="0" smtClean="0"/>
              <a:t>mitochondrial-related genes we identified that changed with age, we affected 52 of these genes as the Mitochondrial Youth Gene Cluster (</a:t>
            </a:r>
            <a:r>
              <a:rPr lang="en-US" i="0" baseline="0" dirty="0" err="1" smtClean="0"/>
              <a:t>mtYGC</a:t>
            </a:r>
            <a:r>
              <a:rPr lang="en-US" i="0" baseline="0" dirty="0" smtClean="0"/>
              <a:t>). This represents key genes tied to mitochondrial aging. </a:t>
            </a:r>
            <a:endParaRPr lang="en-US" dirty="0"/>
          </a:p>
        </p:txBody>
      </p:sp>
      <p:sp>
        <p:nvSpPr>
          <p:cNvPr id="4" name="Slide Number Placeholder 3"/>
          <p:cNvSpPr>
            <a:spLocks noGrp="1"/>
          </p:cNvSpPr>
          <p:nvPr>
            <p:ph type="sldNum" sz="quarter" idx="10"/>
          </p:nvPr>
        </p:nvSpPr>
        <p:spPr/>
        <p:txBody>
          <a:bodyPr/>
          <a:lstStyle/>
          <a:p>
            <a:fld id="{DAFFABB4-B06A-46AC-8BA4-5477CB38E2D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solidFill>
                  <a:schemeClr val="bg2">
                    <a:lumMod val="75000"/>
                  </a:schemeClr>
                </a:solidFill>
              </a:rPr>
              <a:t>- </a:t>
            </a:r>
            <a:r>
              <a:rPr lang="en-US" dirty="0" err="1" smtClean="0">
                <a:solidFill>
                  <a:schemeClr val="bg2">
                    <a:lumMod val="75000"/>
                  </a:schemeClr>
                </a:solidFill>
              </a:rPr>
              <a:t>ageLOC</a:t>
            </a:r>
            <a:r>
              <a:rPr lang="en-US" dirty="0" smtClean="0">
                <a:solidFill>
                  <a:schemeClr val="bg2">
                    <a:lumMod val="75000"/>
                  </a:schemeClr>
                </a:solidFill>
              </a:rPr>
              <a:t> Vitality targets the sources of age-related vitality loss.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solidFill>
                  <a:schemeClr val="bg2">
                    <a:lumMod val="75000"/>
                  </a:schemeClr>
                </a:solidFill>
              </a:rPr>
              <a:t>- Remember the natural energy you had ten years ago? Wouldn’t you like to feel that way again?</a:t>
            </a:r>
          </a:p>
          <a:p>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ヒラギノ角ゴ Pro W3" pitchFamily="-65" charset="-128"/>
                <a:cs typeface="ヒラギノ角ゴ Pro W3" pitchFamily="-65" charset="-128"/>
              </a:rPr>
              <a:t>- </a:t>
            </a:r>
            <a:r>
              <a:rPr lang="en-US" sz="1200" kern="1200" dirty="0" err="1" smtClean="0">
                <a:solidFill>
                  <a:schemeClr val="tx1"/>
                </a:solidFill>
                <a:latin typeface="+mn-lt"/>
                <a:ea typeface="ヒラギノ角ゴ Pro W3" pitchFamily="-65" charset="-128"/>
                <a:cs typeface="ヒラギノ角ゴ Pro W3" pitchFamily="-65" charset="-128"/>
              </a:rPr>
              <a:t>ageLOC</a:t>
            </a:r>
            <a:r>
              <a:rPr lang="en-US" sz="1200" kern="1200" dirty="0" smtClean="0">
                <a:solidFill>
                  <a:schemeClr val="tx1"/>
                </a:solidFill>
                <a:latin typeface="+mn-lt"/>
                <a:ea typeface="ヒラギノ角ゴ Pro W3" pitchFamily="-65" charset="-128"/>
                <a:cs typeface="ヒラギノ角ゴ Pro W3" pitchFamily="-65" charset="-128"/>
              </a:rPr>
              <a:t> Vitality improves the three dimensions of vitality—physical vigor, mental acuity, and sexual desire— by promoting healthy YGC activity associated with youthful vitality. Through targeting the sources of age-related vitality loss, </a:t>
            </a:r>
            <a:r>
              <a:rPr lang="en-US" sz="1200" kern="1200" dirty="0" err="1" smtClean="0">
                <a:solidFill>
                  <a:schemeClr val="tx1"/>
                </a:solidFill>
                <a:latin typeface="+mn-lt"/>
                <a:ea typeface="ヒラギノ角ゴ Pro W3" pitchFamily="-65" charset="-128"/>
                <a:cs typeface="ヒラギノ角ゴ Pro W3" pitchFamily="-65" charset="-128"/>
              </a:rPr>
              <a:t>ageLOC</a:t>
            </a:r>
            <a:r>
              <a:rPr lang="en-US" sz="1200" kern="1200" dirty="0" smtClean="0">
                <a:solidFill>
                  <a:schemeClr val="tx1"/>
                </a:solidFill>
                <a:latin typeface="+mn-lt"/>
                <a:ea typeface="ヒラギノ角ゴ Pro W3" pitchFamily="-65" charset="-128"/>
                <a:cs typeface="ヒラギノ角ゴ Pro W3" pitchFamily="-65" charset="-128"/>
              </a:rPr>
              <a:t> Vitality helps you feel more like you did when you were young.</a:t>
            </a: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FA237-F5F0-4D30-82B1-5EAF34044B9B}" type="slidenum">
              <a:rPr lang="en-US">
                <a:solidFill>
                  <a:prstClr val="black"/>
                </a:solidFill>
              </a:rPr>
              <a:pPr/>
              <a:t>3</a:t>
            </a:fld>
            <a:endParaRPr lang="en-US" dirty="0">
              <a:solidFill>
                <a:prstClr val="black"/>
              </a:solidFill>
            </a:endParaRPr>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r>
              <a:rPr lang="en-US" dirty="0" smtClean="0"/>
              <a:t>Read slide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Competitors in the skin care and nutrition industries merely address the signs and symptoms of aging, such as an aging appearance or reduced wellness. </a:t>
            </a:r>
            <a:r>
              <a:rPr lang="en-US" baseline="0" dirty="0" err="1" smtClean="0"/>
              <a:t>ageLOC</a:t>
            </a:r>
            <a:r>
              <a:rPr lang="en-US" baseline="0" dirty="0" smtClean="0"/>
              <a:t> Science targets the sources of aging (genes), not just the symptoms.</a:t>
            </a:r>
            <a:endParaRPr lang="en-US" dirty="0"/>
          </a:p>
        </p:txBody>
      </p:sp>
      <p:sp>
        <p:nvSpPr>
          <p:cNvPr id="4" name="Slide Number Placeholder 3"/>
          <p:cNvSpPr>
            <a:spLocks noGrp="1"/>
          </p:cNvSpPr>
          <p:nvPr>
            <p:ph type="sldNum" sz="quarter" idx="10"/>
          </p:nvPr>
        </p:nvSpPr>
        <p:spPr/>
        <p:txBody>
          <a:bodyPr/>
          <a:lstStyle/>
          <a:p>
            <a:fld id="{F561B1F0-6488-4E50-A41F-37F0ED94307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As</a:t>
            </a:r>
            <a:r>
              <a:rPr lang="en-US" baseline="0" dirty="0" smtClean="0"/>
              <a:t> you know we are an anti-aging company.  With aging comes two primary complaints – one would be the way we look.  The lines, wrinkles, discolored, sagging skin. The other is how we feel.  </a:t>
            </a:r>
          </a:p>
          <a:p>
            <a:r>
              <a:rPr lang="en-US" baseline="0" dirty="0" smtClean="0"/>
              <a:t>- Now I am sure you are aware that we have made great strides with the problem of looking older with </a:t>
            </a:r>
            <a:r>
              <a:rPr lang="en-US" baseline="0" dirty="0" err="1" smtClean="0"/>
              <a:t>ageLOC</a:t>
            </a:r>
            <a:r>
              <a:rPr lang="en-US" baseline="0" dirty="0" smtClean="0"/>
              <a:t> skin care products.</a:t>
            </a:r>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ageLOC</a:t>
            </a:r>
            <a:r>
              <a:rPr lang="en-US" dirty="0" smtClean="0"/>
              <a:t> Science has already identified, targeted and reset Youth Gene Clusters in the skin. Four YGCs</a:t>
            </a:r>
            <a:r>
              <a:rPr lang="en-US" baseline="0" dirty="0" smtClean="0"/>
              <a:t> were identified, which targeted eight key signs of aging.</a:t>
            </a:r>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a:t>
            </a:r>
            <a:r>
              <a:rPr lang="en-US" baseline="0" dirty="0" smtClean="0"/>
              <a:t>ealize that with regards to skin care we have only just begun our 10 year development cycle studying the genetic basis of aging.  We will certainly have many more exciting discoveries to come.</a:t>
            </a:r>
          </a:p>
          <a:p>
            <a:r>
              <a:rPr lang="en-US" baseline="0" dirty="0" smtClean="0"/>
              <a:t>- This year we will get to unveil some of the work our Pharmanex scientists have been performing to address what happens inside as we age. </a:t>
            </a: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 Loss of vitality is one of the first signs of “feeling older” that people notice. </a:t>
            </a:r>
          </a:p>
          <a:p>
            <a:pPr>
              <a:buFontTx/>
              <a:buChar char="-"/>
            </a:pPr>
            <a:r>
              <a:rPr lang="en-US" baseline="0" dirty="0" smtClean="0"/>
              <a:t> read stats</a:t>
            </a: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Loss of vitality is one of the first signs of ‘feeling old’ that people mention as they age. </a:t>
            </a:r>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3" descr="Cover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69113"/>
          </a:xfrm>
          <a:prstGeom prst="rect">
            <a:avLst/>
          </a:prstGeom>
          <a:noFill/>
          <a:ln w="9525">
            <a:noFill/>
            <a:miter lim="800000"/>
            <a:headEnd/>
            <a:tailEnd/>
          </a:ln>
        </p:spPr>
      </p:pic>
      <p:pic>
        <p:nvPicPr>
          <p:cNvPr id="3" name="Picture 14" descr="Cover1"/>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67525"/>
          </a:xfrm>
          <a:prstGeom prst="rect">
            <a:avLst/>
          </a:prstGeom>
          <a:noFill/>
          <a:ln w="9525">
            <a:noFill/>
            <a:miter lim="800000"/>
            <a:headEnd/>
            <a:tailEnd/>
          </a:ln>
        </p:spPr>
      </p:pic>
      <p:sp>
        <p:nvSpPr>
          <p:cNvPr id="4" name="Rectangle 5"/>
          <p:cNvSpPr>
            <a:spLocks noGrp="1" noChangeArrowheads="1"/>
          </p:cNvSpPr>
          <p:nvPr>
            <p:ph type="dt" sz="half" idx="10"/>
          </p:nvPr>
        </p:nvSpPr>
        <p:spPr/>
        <p:txBody>
          <a:bodyPr/>
          <a:lstStyle>
            <a:lvl1pPr>
              <a:defRPr smtClean="0"/>
            </a:lvl1pPr>
          </a:lstStyle>
          <a:p>
            <a:pPr>
              <a:defRPr/>
            </a:pPr>
            <a:fld id="{889E87F1-73C7-4342-9659-EFAA8A279721}" type="datetime1">
              <a:rPr lang="en-US" smtClean="0"/>
              <a:pPr>
                <a:defRPr/>
              </a:pPr>
              <a:t>6/22/2015</a:t>
            </a:fld>
            <a:endParaRPr lang="en-US"/>
          </a:p>
        </p:txBody>
      </p:sp>
      <p:sp>
        <p:nvSpPr>
          <p:cNvPr id="5" name="Rectangle 6"/>
          <p:cNvSpPr>
            <a:spLocks noGrp="1" noChangeArrowheads="1"/>
          </p:cNvSpPr>
          <p:nvPr>
            <p:ph type="ftr" sz="quarter" idx="11"/>
          </p:nvPr>
        </p:nvSpPr>
        <p:spPr/>
        <p:txBody>
          <a:bodyPr/>
          <a:lstStyle>
            <a:lvl1pPr>
              <a:defRPr smtClean="0"/>
            </a:lvl1pPr>
          </a:lstStyle>
          <a:p>
            <a:pPr>
              <a:defRPr/>
            </a:pPr>
            <a:r>
              <a:rPr lang="en-US" smtClean="0"/>
              <a:t>Training Module 9 – For internal use only</a:t>
            </a:r>
            <a:endParaRPr lang="en-US"/>
          </a:p>
        </p:txBody>
      </p:sp>
      <p:sp>
        <p:nvSpPr>
          <p:cNvPr id="6" name="Rectangle 7"/>
          <p:cNvSpPr>
            <a:spLocks noGrp="1" noChangeArrowheads="1"/>
          </p:cNvSpPr>
          <p:nvPr>
            <p:ph type="sldNum" sz="quarter" idx="12"/>
          </p:nvPr>
        </p:nvSpPr>
        <p:spPr/>
        <p:txBody>
          <a:bodyPr/>
          <a:lstStyle>
            <a:lvl1pPr>
              <a:defRPr smtClean="0"/>
            </a:lvl1pPr>
          </a:lstStyle>
          <a:p>
            <a:pPr>
              <a:defRPr/>
            </a:pPr>
            <a:fld id="{57AFD6AF-B1D9-48CE-AA5F-8902D8DE8A7C}"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0227DE3-ADBA-4680-A06E-A4BCA711E6E6}" type="datetime1">
              <a:rPr lang="en-US" smtClean="0"/>
              <a:pPr>
                <a:defRPr/>
              </a:pPr>
              <a:t>6/22/2015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Training Module 9 – For internal use only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E0714E-7713-4447-83E4-29A283C3C453}"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764AF02-CD1E-4AD2-B01A-ACE7990ACDC7}" type="datetime1">
              <a:rPr lang="en-US" smtClean="0"/>
              <a:pPr>
                <a:defRPr/>
              </a:pPr>
              <a:t>6/22/2015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Training Module 9 – For internal use only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B8F0E-7480-4D7D-ADD0-143231E583B5}"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E66AB4D-B0E6-4D10-92BF-362FAB2C9375}" type="datetime1">
              <a:rPr lang="en-US" smtClean="0"/>
              <a:pPr>
                <a:defRPr/>
              </a:pPr>
              <a:t>6/22/2015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Training Module 9 – For internal use only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6E37CB-6F68-4308-BEA5-482F7017C484}"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5AA7885-9F44-425B-8483-D71902FFB95D}" type="datetime1">
              <a:rPr lang="en-US" smtClean="0"/>
              <a:pPr>
                <a:defRPr/>
              </a:pPr>
              <a:t>6/22/2015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Training Module 9 – For internal use only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A2E1AB-875F-470C-8614-130077941A67}"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04BA65A-8564-41DE-9D5B-F9FB18ED3E19}" type="datetime1">
              <a:rPr lang="en-US" smtClean="0"/>
              <a:pPr>
                <a:defRPr/>
              </a:pPr>
              <a:t>6/22/2015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Training Module 9 – For internal use only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5198EB-1E81-422F-83F7-30CF5D34B446}"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AD75B58-FED7-4257-8533-8376FF116966}" type="datetime1">
              <a:rPr lang="en-US" smtClean="0"/>
              <a:pPr>
                <a:defRPr/>
              </a:pPr>
              <a:t>6/22/2015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Training Module 9 – For internal use only</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3027F8-E234-4EF1-9083-BAD96EC4E267}"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6F16F58-77C6-43E0-B901-95CD7F58B3CB}" type="datetime1">
              <a:rPr lang="en-US" smtClean="0"/>
              <a:pPr>
                <a:defRPr/>
              </a:pPr>
              <a:t>6/22/2015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Training Module 9 – For internal use only</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87B456-ABCD-4BA0-BAB5-A1DB14EB5A80}"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3AB4742-7EB3-4FBE-9E1E-4A9FD2E9B8F5}" type="datetime1">
              <a:rPr lang="en-US" smtClean="0"/>
              <a:pPr>
                <a:defRPr/>
              </a:pPr>
              <a:t>6/22/2015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Training Module 9 – For internal use only</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B4963E-1385-4DBE-8FE0-841EB3E61F4E}"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38C3E31-5BDB-47C9-BAE0-0B4F0E1174AF}" type="datetime1">
              <a:rPr lang="en-US" smtClean="0"/>
              <a:pPr>
                <a:defRPr/>
              </a:pPr>
              <a:t>6/22/2015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Training Module 9 – For internal use only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DFD85F-8045-4E0D-876A-3C5B23203721}"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8FEA61E-B59F-4382-BE49-411FCCBC2D83}" type="datetime1">
              <a:rPr lang="en-US" smtClean="0"/>
              <a:pPr>
                <a:defRPr/>
              </a:pPr>
              <a:t>6/22/2015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Training Module 9 – For internal use only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6D1920-F0B3-4E2F-B4F1-A21A0AE6E01A}"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B34A860B-8FDF-4A96-AC44-5DF2A6CAB8F5}" type="datetime1">
              <a:rPr lang="en-US" smtClean="0"/>
              <a:pPr>
                <a:defRPr/>
              </a:pPr>
              <a:t>6/22/2015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Training Module 9 – For internal use only</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676890C-2718-4E9F-A216-3F9C66120145}" type="slidenum">
              <a:rPr lang="en-US" smtClean="0"/>
              <a:pPr>
                <a:defRPr/>
              </a:pPr>
              <a:t>‹#›</a:t>
            </a:fld>
            <a:endParaRPr lang="en-US"/>
          </a:p>
        </p:txBody>
      </p:sp>
      <p:pic>
        <p:nvPicPr>
          <p:cNvPr id="8" name="Picture 6" descr="background.png"/>
          <p:cNvPicPr>
            <a:picLocks noChangeAspect="1"/>
          </p:cNvPicPr>
          <p:nvPr userDrawn="1"/>
        </p:nvPicPr>
        <p:blipFill>
          <a:blip r:embed="rId13" cstate="email">
            <a:graysc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13" name="Picture 12" descr="pharmanex logo 2010.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016743" y="6355977"/>
            <a:ext cx="1983040" cy="27398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d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14" descr="Cover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67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5064"/>
            <a:ext cx="8229600" cy="1143000"/>
          </a:xfrm>
        </p:spPr>
        <p:txBody>
          <a:bodyPr>
            <a:normAutofit/>
          </a:bodyPr>
          <a:lstStyle/>
          <a:p>
            <a:r>
              <a:rPr lang="en-US" sz="3600" b="1" dirty="0" smtClean="0">
                <a:solidFill>
                  <a:schemeClr val="bg2">
                    <a:lumMod val="75000"/>
                  </a:schemeClr>
                </a:solidFill>
              </a:rPr>
              <a:t>Vitality Declines With Age</a:t>
            </a:r>
            <a:endParaRPr lang="en-US" sz="3600" b="1" dirty="0">
              <a:solidFill>
                <a:schemeClr val="bg2">
                  <a:lumMod val="75000"/>
                </a:schemeClr>
              </a:solidFill>
            </a:endParaRPr>
          </a:p>
        </p:txBody>
      </p:sp>
      <p:sp>
        <p:nvSpPr>
          <p:cNvPr id="5" name="Content Placeholder 4"/>
          <p:cNvSpPr>
            <a:spLocks noGrp="1"/>
          </p:cNvSpPr>
          <p:nvPr>
            <p:ph sz="half" idx="1"/>
          </p:nvPr>
        </p:nvSpPr>
        <p:spPr>
          <a:xfrm>
            <a:off x="0" y="2105891"/>
            <a:ext cx="4890654" cy="2328879"/>
          </a:xfrm>
        </p:spPr>
        <p:txBody>
          <a:bodyPr>
            <a:noAutofit/>
          </a:bodyPr>
          <a:lstStyle/>
          <a:p>
            <a:pPr indent="0">
              <a:buNone/>
            </a:pPr>
            <a:r>
              <a:rPr lang="en-US" dirty="0" smtClean="0">
                <a:solidFill>
                  <a:schemeClr val="tx1">
                    <a:lumMod val="65000"/>
                    <a:lumOff val="35000"/>
                  </a:schemeClr>
                </a:solidFill>
                <a:latin typeface="Calibri" pitchFamily="34" charset="0"/>
              </a:rPr>
              <a:t>As we age, our bodies’ ability to effectively generate and utilize energy declines, which may rob us of youthful vitality.</a:t>
            </a:r>
          </a:p>
        </p:txBody>
      </p:sp>
      <p:sp>
        <p:nvSpPr>
          <p:cNvPr id="9" name="TextBox 8"/>
          <p:cNvSpPr txBox="1"/>
          <p:nvPr/>
        </p:nvSpPr>
        <p:spPr>
          <a:xfrm>
            <a:off x="5069623" y="1539097"/>
            <a:ext cx="3256212" cy="400110"/>
          </a:xfrm>
          <a:prstGeom prst="rect">
            <a:avLst/>
          </a:prstGeom>
          <a:noFill/>
        </p:spPr>
        <p:txBody>
          <a:bodyPr wrap="none" rtlCol="0">
            <a:spAutoFit/>
          </a:bodyPr>
          <a:lstStyle/>
          <a:p>
            <a:pPr algn="ctr"/>
            <a:r>
              <a:rPr lang="en-US" sz="2000" b="1" dirty="0" smtClean="0"/>
              <a:t>Age-Related Vitality Loss</a:t>
            </a:r>
            <a:endParaRPr lang="en-US" sz="2000" b="1" dirty="0"/>
          </a:p>
        </p:txBody>
      </p:sp>
      <p:cxnSp>
        <p:nvCxnSpPr>
          <p:cNvPr id="11" name="Straight Connector 10"/>
          <p:cNvCxnSpPr/>
          <p:nvPr/>
        </p:nvCxnSpPr>
        <p:spPr>
          <a:xfrm rot="16200000" flipH="1">
            <a:off x="3497809" y="3968315"/>
            <a:ext cx="3249224" cy="1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5122422" y="5592932"/>
            <a:ext cx="3364630"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33305" y="5615427"/>
            <a:ext cx="570989" cy="338554"/>
          </a:xfrm>
          <a:prstGeom prst="rect">
            <a:avLst/>
          </a:prstGeom>
          <a:noFill/>
        </p:spPr>
        <p:txBody>
          <a:bodyPr wrap="none" rtlCol="0">
            <a:spAutoFit/>
          </a:bodyPr>
          <a:lstStyle/>
          <a:p>
            <a:pPr algn="ctr"/>
            <a:r>
              <a:rPr lang="en-US" sz="1600" b="1" dirty="0" smtClean="0"/>
              <a:t>Age</a:t>
            </a:r>
          </a:p>
        </p:txBody>
      </p:sp>
      <p:sp>
        <p:nvSpPr>
          <p:cNvPr id="24" name="TextBox 23"/>
          <p:cNvSpPr txBox="1"/>
          <p:nvPr/>
        </p:nvSpPr>
        <p:spPr>
          <a:xfrm rot="16200000">
            <a:off x="4479491" y="3841373"/>
            <a:ext cx="855811" cy="338554"/>
          </a:xfrm>
          <a:prstGeom prst="rect">
            <a:avLst/>
          </a:prstGeom>
          <a:noFill/>
        </p:spPr>
        <p:txBody>
          <a:bodyPr wrap="none" rtlCol="0">
            <a:spAutoFit/>
          </a:bodyPr>
          <a:lstStyle/>
          <a:p>
            <a:pPr algn="ctr"/>
            <a:r>
              <a:rPr lang="en-US" sz="1600" b="1" dirty="0" smtClean="0"/>
              <a:t>Vitality</a:t>
            </a:r>
          </a:p>
        </p:txBody>
      </p:sp>
      <p:sp>
        <p:nvSpPr>
          <p:cNvPr id="14" name="Freeform 13"/>
          <p:cNvSpPr/>
          <p:nvPr/>
        </p:nvSpPr>
        <p:spPr>
          <a:xfrm rot="785711">
            <a:off x="4889882" y="2999233"/>
            <a:ext cx="3934469" cy="1703729"/>
          </a:xfrm>
          <a:custGeom>
            <a:avLst/>
            <a:gdLst>
              <a:gd name="connsiteX0" fmla="*/ 0 w 3724894"/>
              <a:gd name="connsiteY0" fmla="*/ 87086 h 2889663"/>
              <a:gd name="connsiteX1" fmla="*/ 926275 w 3724894"/>
              <a:gd name="connsiteY1" fmla="*/ 98961 h 2889663"/>
              <a:gd name="connsiteX2" fmla="*/ 1959428 w 3724894"/>
              <a:gd name="connsiteY2" fmla="*/ 680852 h 2889663"/>
              <a:gd name="connsiteX3" fmla="*/ 2755075 w 3724894"/>
              <a:gd name="connsiteY3" fmla="*/ 2272145 h 2889663"/>
              <a:gd name="connsiteX4" fmla="*/ 3574473 w 3724894"/>
              <a:gd name="connsiteY4" fmla="*/ 2794660 h 2889663"/>
              <a:gd name="connsiteX5" fmla="*/ 3657600 w 3724894"/>
              <a:gd name="connsiteY5" fmla="*/ 2842161 h 288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4894" h="2889663">
                <a:moveTo>
                  <a:pt x="0" y="87086"/>
                </a:moveTo>
                <a:cubicBezTo>
                  <a:pt x="299852" y="43543"/>
                  <a:pt x="599704" y="0"/>
                  <a:pt x="926275" y="98961"/>
                </a:cubicBezTo>
                <a:cubicBezTo>
                  <a:pt x="1252846" y="197922"/>
                  <a:pt x="1654628" y="318655"/>
                  <a:pt x="1959428" y="680852"/>
                </a:cubicBezTo>
                <a:cubicBezTo>
                  <a:pt x="2264228" y="1043049"/>
                  <a:pt x="2485901" y="1919844"/>
                  <a:pt x="2755075" y="2272145"/>
                </a:cubicBezTo>
                <a:cubicBezTo>
                  <a:pt x="3024249" y="2624446"/>
                  <a:pt x="3424052" y="2699657"/>
                  <a:pt x="3574473" y="2794660"/>
                </a:cubicBezTo>
                <a:cubicBezTo>
                  <a:pt x="3724894" y="2889663"/>
                  <a:pt x="3691247" y="2865912"/>
                  <a:pt x="3657600" y="2842161"/>
                </a:cubicBezTo>
              </a:path>
            </a:pathLst>
          </a:custGeom>
          <a:ln w="127000">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0028"/>
            <a:ext cx="9144000" cy="757646"/>
          </a:xfrm>
        </p:spPr>
        <p:txBody>
          <a:bodyPr/>
          <a:lstStyle/>
          <a:p>
            <a:pPr algn="ctr"/>
            <a:r>
              <a:rPr lang="en-US" sz="2800" b="1" dirty="0" smtClean="0">
                <a:solidFill>
                  <a:schemeClr val="bg2">
                    <a:lumMod val="75000"/>
                  </a:schemeClr>
                </a:solidFill>
                <a:cs typeface="Calibri" pitchFamily="34" charset="0"/>
              </a:rPr>
              <a:t>Mitochondria: A Key Source of Youthful Vitality</a:t>
            </a:r>
          </a:p>
        </p:txBody>
      </p:sp>
      <p:sp>
        <p:nvSpPr>
          <p:cNvPr id="3" name="Content Placeholder 2"/>
          <p:cNvSpPr>
            <a:spLocks noGrp="1"/>
          </p:cNvSpPr>
          <p:nvPr>
            <p:ph idx="1"/>
          </p:nvPr>
        </p:nvSpPr>
        <p:spPr>
          <a:xfrm>
            <a:off x="714103" y="5234939"/>
            <a:ext cx="7262949" cy="556260"/>
          </a:xfrm>
        </p:spPr>
        <p:txBody>
          <a:bodyPr>
            <a:normAutofit fontScale="92500" lnSpcReduction="20000"/>
          </a:bodyPr>
          <a:lstStyle/>
          <a:p>
            <a:pPr algn="ctr">
              <a:buNone/>
            </a:pPr>
            <a:r>
              <a:rPr lang="en-US" sz="3900" dirty="0" smtClean="0">
                <a:solidFill>
                  <a:schemeClr val="accent5">
                    <a:lumMod val="50000"/>
                  </a:schemeClr>
                </a:solidFill>
                <a:latin typeface="Calibri" pitchFamily="34" charset="0"/>
                <a:cs typeface="Calibri" pitchFamily="34" charset="0"/>
              </a:rPr>
              <a:t>Mitochondria</a:t>
            </a:r>
          </a:p>
          <a:p>
            <a:pPr lvl="1">
              <a:buNone/>
            </a:pPr>
            <a:endParaRPr lang="en-US" sz="2400" dirty="0" smtClean="0">
              <a:solidFill>
                <a:schemeClr val="bg2">
                  <a:lumMod val="75000"/>
                </a:schemeClr>
              </a:solidFill>
            </a:endParaRPr>
          </a:p>
        </p:txBody>
      </p:sp>
      <p:pic>
        <p:nvPicPr>
          <p:cNvPr id="7" name="Picture 2"/>
          <p:cNvPicPr>
            <a:picLocks noChangeAspect="1" noChangeArrowheads="1"/>
          </p:cNvPicPr>
          <p:nvPr/>
        </p:nvPicPr>
        <p:blipFill>
          <a:blip r:embed="rId3" cstate="print"/>
          <a:srcRect/>
          <a:stretch>
            <a:fillRect/>
          </a:stretch>
        </p:blipFill>
        <p:spPr bwMode="auto">
          <a:xfrm>
            <a:off x="1595760" y="1065671"/>
            <a:ext cx="5968822" cy="5195784"/>
          </a:xfrm>
          <a:prstGeom prst="rect">
            <a:avLst/>
          </a:prstGeom>
          <a:ln w="127000" cap="sq">
            <a:noFill/>
            <a:miter lim="800000"/>
          </a:ln>
          <a:effectLst/>
        </p:spPr>
      </p:pic>
      <p:sp>
        <p:nvSpPr>
          <p:cNvPr id="8" name="TextBox 7"/>
          <p:cNvSpPr txBox="1"/>
          <p:nvPr/>
        </p:nvSpPr>
        <p:spPr>
          <a:xfrm>
            <a:off x="3291840" y="1091292"/>
            <a:ext cx="2443942" cy="369332"/>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5090160" y="5878817"/>
            <a:ext cx="2443942" cy="307777"/>
          </a:xfrm>
          <a:prstGeom prst="rect">
            <a:avLst/>
          </a:prstGeom>
          <a:solidFill>
            <a:schemeClr val="bg1"/>
          </a:solidFill>
        </p:spPr>
        <p:txBody>
          <a:bodyPr wrap="square" rtlCol="0">
            <a:spAutoFit/>
          </a:bodyPr>
          <a:lstStyle/>
          <a:p>
            <a:r>
              <a:rPr lang="en-US" sz="1400" dirty="0" smtClean="0">
                <a:solidFill>
                  <a:schemeClr val="tx2">
                    <a:lumMod val="85000"/>
                    <a:lumOff val="15000"/>
                  </a:schemeClr>
                </a:solidFill>
                <a:latin typeface="Arial Unicode MS" pitchFamily="34" charset="-128"/>
                <a:ea typeface="Arial Unicode MS" pitchFamily="34" charset="-128"/>
                <a:cs typeface="Arial Unicode MS" pitchFamily="34" charset="-128"/>
              </a:rPr>
              <a:t>Endoplasmic Reticulum</a:t>
            </a:r>
            <a:endParaRPr lang="en-US" sz="1400" dirty="0">
              <a:solidFill>
                <a:schemeClr val="tx2">
                  <a:lumMod val="85000"/>
                  <a:lumOff val="15000"/>
                </a:schemeClr>
              </a:solidFill>
              <a:latin typeface="Arial Unicode MS" pitchFamily="34" charset="-128"/>
              <a:ea typeface="Arial Unicode MS" pitchFamily="34" charset="-128"/>
              <a:cs typeface="Arial Unicode MS" pitchFamily="34" charset="-128"/>
            </a:endParaRPr>
          </a:p>
        </p:txBody>
      </p:sp>
      <p:sp>
        <p:nvSpPr>
          <p:cNvPr id="10" name="TextBox 9"/>
          <p:cNvSpPr txBox="1"/>
          <p:nvPr/>
        </p:nvSpPr>
        <p:spPr>
          <a:xfrm>
            <a:off x="6226837" y="5359575"/>
            <a:ext cx="2056015" cy="461665"/>
          </a:xfrm>
          <a:prstGeom prst="rect">
            <a:avLst/>
          </a:prstGeom>
          <a:solidFill>
            <a:schemeClr val="bg1"/>
          </a:solidFill>
        </p:spPr>
        <p:txBody>
          <a:bodyPr wrap="square" rtlCol="0">
            <a:spAutoFit/>
          </a:bodyPr>
          <a:lstStyle/>
          <a:p>
            <a:r>
              <a:rPr lang="en-US" sz="2400" b="1" dirty="0" smtClean="0">
                <a:solidFill>
                  <a:schemeClr val="tx2">
                    <a:lumMod val="85000"/>
                    <a:lumOff val="15000"/>
                  </a:schemeClr>
                </a:solidFill>
                <a:latin typeface="Arial Unicode MS" pitchFamily="34" charset="-128"/>
                <a:ea typeface="Arial Unicode MS" pitchFamily="34" charset="-128"/>
                <a:cs typeface="Arial Unicode MS" pitchFamily="34" charset="-128"/>
              </a:rPr>
              <a:t>Mitochondria</a:t>
            </a:r>
            <a:endParaRPr lang="en-US" sz="1400" b="1" dirty="0">
              <a:solidFill>
                <a:schemeClr val="tx2">
                  <a:lumMod val="85000"/>
                  <a:lumOff val="15000"/>
                </a:schemeClr>
              </a:solidFill>
              <a:latin typeface="Arial Unicode MS" pitchFamily="34" charset="-128"/>
              <a:ea typeface="Arial Unicode MS" pitchFamily="34" charset="-128"/>
              <a:cs typeface="Arial Unicode MS" pitchFamily="34" charset="-128"/>
            </a:endParaRPr>
          </a:p>
        </p:txBody>
      </p:sp>
      <p:cxnSp>
        <p:nvCxnSpPr>
          <p:cNvPr id="12" name="Straight Connector 11"/>
          <p:cNvCxnSpPr/>
          <p:nvPr/>
        </p:nvCxnSpPr>
        <p:spPr>
          <a:xfrm rot="16200000" flipH="1">
            <a:off x="5005088" y="3845299"/>
            <a:ext cx="2150156" cy="840023"/>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078" y="309949"/>
            <a:ext cx="7839076" cy="3763288"/>
          </a:xfrm>
        </p:spPr>
        <p:txBody>
          <a:bodyPr>
            <a:noAutofit/>
          </a:bodyPr>
          <a:lstStyle/>
          <a:p>
            <a:r>
              <a:rPr lang="en-US" sz="3000" dirty="0" smtClean="0">
                <a:solidFill>
                  <a:schemeClr val="tx1">
                    <a:lumMod val="65000"/>
                    <a:lumOff val="35000"/>
                  </a:schemeClr>
                </a:solidFill>
                <a:latin typeface="Calibri" pitchFamily="34" charset="0"/>
              </a:rPr>
              <a:t>Mitochondria are the cellular </a:t>
            </a:r>
            <a:r>
              <a:rPr lang="en-US" sz="3000" dirty="0" smtClean="0">
                <a:solidFill>
                  <a:srgbClr val="02AAB2"/>
                </a:solidFill>
                <a:latin typeface="Calibri" pitchFamily="34" charset="0"/>
              </a:rPr>
              <a:t>power plants</a:t>
            </a:r>
            <a:r>
              <a:rPr lang="en-US" sz="3000" dirty="0" smtClean="0">
                <a:solidFill>
                  <a:schemeClr val="tx1">
                    <a:lumMod val="65000"/>
                    <a:lumOff val="35000"/>
                  </a:schemeClr>
                </a:solidFill>
                <a:latin typeface="Calibri" pitchFamily="34" charset="0"/>
              </a:rPr>
              <a:t> that convert energy from food (</a:t>
            </a:r>
            <a:r>
              <a:rPr lang="en-US" sz="3000" dirty="0" err="1" smtClean="0">
                <a:solidFill>
                  <a:schemeClr val="tx1">
                    <a:lumMod val="65000"/>
                    <a:lumOff val="35000"/>
                  </a:schemeClr>
                </a:solidFill>
                <a:latin typeface="Calibri" pitchFamily="34" charset="0"/>
              </a:rPr>
              <a:t>Kcals</a:t>
            </a:r>
            <a:r>
              <a:rPr lang="en-US" sz="3000" dirty="0" smtClean="0">
                <a:solidFill>
                  <a:schemeClr val="tx1">
                    <a:lumMod val="65000"/>
                    <a:lumOff val="35000"/>
                  </a:schemeClr>
                </a:solidFill>
                <a:latin typeface="Calibri" pitchFamily="34" charset="0"/>
              </a:rPr>
              <a:t>) into a form of energy our cells can use—ATP</a:t>
            </a:r>
          </a:p>
          <a:p>
            <a:r>
              <a:rPr lang="en-US" sz="3000" dirty="0" smtClean="0">
                <a:solidFill>
                  <a:schemeClr val="tx1">
                    <a:lumMod val="65000"/>
                    <a:lumOff val="35000"/>
                  </a:schemeClr>
                </a:solidFill>
                <a:latin typeface="Calibri" pitchFamily="34" charset="0"/>
              </a:rPr>
              <a:t>ATP fuels all </a:t>
            </a:r>
            <a:r>
              <a:rPr lang="en-US" sz="3000" dirty="0" smtClean="0">
                <a:solidFill>
                  <a:srgbClr val="02AAB2"/>
                </a:solidFill>
                <a:latin typeface="Calibri" pitchFamily="34" charset="0"/>
              </a:rPr>
              <a:t>biological functions</a:t>
            </a:r>
          </a:p>
          <a:p>
            <a:r>
              <a:rPr lang="en-US" sz="3000" dirty="0" smtClean="0">
                <a:solidFill>
                  <a:schemeClr val="tx1">
                    <a:lumMod val="65000"/>
                    <a:lumOff val="35000"/>
                  </a:schemeClr>
                </a:solidFill>
                <a:latin typeface="Calibri" pitchFamily="34" charset="0"/>
              </a:rPr>
              <a:t>With age, mitochondria </a:t>
            </a:r>
            <a:r>
              <a:rPr lang="en-US" sz="3000" dirty="0" smtClean="0">
                <a:solidFill>
                  <a:schemeClr val="bg2">
                    <a:lumMod val="75000"/>
                  </a:schemeClr>
                </a:solidFill>
                <a:latin typeface="Calibri" pitchFamily="34" charset="0"/>
              </a:rPr>
              <a:t>number and efficiency </a:t>
            </a:r>
            <a:r>
              <a:rPr lang="en-US" sz="3000" dirty="0" smtClean="0">
                <a:solidFill>
                  <a:srgbClr val="02AAB2"/>
                </a:solidFill>
                <a:latin typeface="Calibri" pitchFamily="34" charset="0"/>
              </a:rPr>
              <a:t>declines dramatically</a:t>
            </a:r>
          </a:p>
          <a:p>
            <a:pPr>
              <a:spcBef>
                <a:spcPts val="0"/>
              </a:spcBef>
            </a:pPr>
            <a:r>
              <a:rPr lang="en-US" sz="3000" dirty="0" smtClean="0">
                <a:solidFill>
                  <a:schemeClr val="tx1">
                    <a:lumMod val="65000"/>
                    <a:lumOff val="35000"/>
                  </a:schemeClr>
                </a:solidFill>
                <a:latin typeface="Calibri" pitchFamily="34" charset="0"/>
              </a:rPr>
              <a:t>Functional changes in the </a:t>
            </a:r>
            <a:r>
              <a:rPr lang="en-US" sz="3000" dirty="0" smtClean="0">
                <a:solidFill>
                  <a:schemeClr val="bg2">
                    <a:lumMod val="75000"/>
                  </a:schemeClr>
                </a:solidFill>
                <a:latin typeface="Calibri" pitchFamily="34" charset="0"/>
              </a:rPr>
              <a:t>mitochondria </a:t>
            </a:r>
            <a:r>
              <a:rPr lang="en-US" sz="3000" dirty="0" smtClean="0">
                <a:solidFill>
                  <a:schemeClr val="tx1">
                    <a:lumMod val="65000"/>
                    <a:lumOff val="35000"/>
                  </a:schemeClr>
                </a:solidFill>
                <a:latin typeface="Calibri" pitchFamily="34" charset="0"/>
              </a:rPr>
              <a:t>have been tied to </a:t>
            </a:r>
            <a:r>
              <a:rPr lang="en-US" sz="3000" dirty="0" smtClean="0">
                <a:solidFill>
                  <a:srgbClr val="02AAB2"/>
                </a:solidFill>
                <a:latin typeface="Calibri" pitchFamily="34" charset="0"/>
              </a:rPr>
              <a:t>age-related vitality loss</a:t>
            </a:r>
            <a:endParaRPr lang="en-US" sz="3000" dirty="0" smtClean="0">
              <a:solidFill>
                <a:schemeClr val="tx1">
                  <a:lumMod val="65000"/>
                  <a:lumOff val="35000"/>
                </a:schemeClr>
              </a:solidFill>
              <a:latin typeface="Calibri" pitchFamily="34" charset="0"/>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37997" y="4320605"/>
            <a:ext cx="2965603" cy="222420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entagon 22"/>
          <p:cNvSpPr/>
          <p:nvPr/>
        </p:nvSpPr>
        <p:spPr>
          <a:xfrm rot="10800000">
            <a:off x="3797535" y="4348467"/>
            <a:ext cx="3772118" cy="492938"/>
          </a:xfrm>
          <a:prstGeom prst="homePlate">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Pentagon 29"/>
          <p:cNvSpPr/>
          <p:nvPr/>
        </p:nvSpPr>
        <p:spPr>
          <a:xfrm rot="10800000">
            <a:off x="3455289" y="1310335"/>
            <a:ext cx="4125250" cy="492938"/>
          </a:xfrm>
          <a:prstGeom prst="homePlate">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5076825" y="1322070"/>
            <a:ext cx="904415" cy="461665"/>
          </a:xfrm>
          <a:prstGeom prst="rect">
            <a:avLst/>
          </a:prstGeom>
          <a:noFill/>
        </p:spPr>
        <p:txBody>
          <a:bodyPr wrap="none" rtlCol="0">
            <a:spAutoFit/>
          </a:bodyPr>
          <a:lstStyle/>
          <a:p>
            <a:r>
              <a:rPr lang="en-US" sz="2400" dirty="0" smtClean="0">
                <a:solidFill>
                  <a:schemeClr val="bg1"/>
                </a:solidFill>
                <a:latin typeface="Arial" pitchFamily="34" charset="0"/>
                <a:cs typeface="Arial" pitchFamily="34" charset="0"/>
              </a:rPr>
              <a:t>Brain</a:t>
            </a:r>
            <a:endParaRPr lang="en-US" sz="2400" dirty="0">
              <a:solidFill>
                <a:schemeClr val="bg1"/>
              </a:solidFill>
              <a:latin typeface="Arial" pitchFamily="34" charset="0"/>
              <a:cs typeface="Arial" pitchFamily="34" charset="0"/>
            </a:endParaRPr>
          </a:p>
        </p:txBody>
      </p:sp>
      <p:sp>
        <p:nvSpPr>
          <p:cNvPr id="18" name="Pentagon 17"/>
          <p:cNvSpPr/>
          <p:nvPr/>
        </p:nvSpPr>
        <p:spPr>
          <a:xfrm rot="10800000">
            <a:off x="3909441" y="2314128"/>
            <a:ext cx="3671098" cy="492938"/>
          </a:xfrm>
          <a:prstGeom prst="homePlate">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5137785" y="2356343"/>
            <a:ext cx="938077" cy="461665"/>
          </a:xfrm>
          <a:prstGeom prst="rect">
            <a:avLst/>
          </a:prstGeom>
          <a:noFill/>
        </p:spPr>
        <p:txBody>
          <a:bodyPr wrap="none" rtlCol="0">
            <a:spAutoFit/>
          </a:bodyPr>
          <a:lstStyle/>
          <a:p>
            <a:r>
              <a:rPr lang="en-US" sz="2400" dirty="0" smtClean="0">
                <a:solidFill>
                  <a:schemeClr val="bg1"/>
                </a:solidFill>
                <a:latin typeface="Arial" pitchFamily="34" charset="0"/>
                <a:cs typeface="Arial" pitchFamily="34" charset="0"/>
              </a:rPr>
              <a:t>Heart</a:t>
            </a:r>
            <a:endParaRPr lang="en-US" sz="2400" dirty="0">
              <a:solidFill>
                <a:schemeClr val="bg1"/>
              </a:solidFill>
              <a:latin typeface="Arial" pitchFamily="34" charset="0"/>
              <a:cs typeface="Arial" pitchFamily="34" charset="0"/>
            </a:endParaRPr>
          </a:p>
        </p:txBody>
      </p:sp>
      <p:sp>
        <p:nvSpPr>
          <p:cNvPr id="33" name="TextBox 32"/>
          <p:cNvSpPr txBox="1"/>
          <p:nvPr/>
        </p:nvSpPr>
        <p:spPr>
          <a:xfrm>
            <a:off x="5076825" y="4343874"/>
            <a:ext cx="1160895" cy="461665"/>
          </a:xfrm>
          <a:prstGeom prst="rect">
            <a:avLst/>
          </a:prstGeom>
          <a:noFill/>
        </p:spPr>
        <p:txBody>
          <a:bodyPr wrap="none" rtlCol="0">
            <a:spAutoFit/>
          </a:bodyPr>
          <a:lstStyle/>
          <a:p>
            <a:r>
              <a:rPr lang="en-US" sz="2400" dirty="0" smtClean="0">
                <a:solidFill>
                  <a:schemeClr val="bg1"/>
                </a:solidFill>
                <a:latin typeface="Arial" pitchFamily="34" charset="0"/>
                <a:cs typeface="Arial" pitchFamily="34" charset="0"/>
              </a:rPr>
              <a:t>Muscle</a:t>
            </a:r>
            <a:endParaRPr lang="en-US" sz="2400" dirty="0">
              <a:solidFill>
                <a:schemeClr val="bg1"/>
              </a:solidFill>
              <a:latin typeface="Arial" pitchFamily="34" charset="0"/>
              <a:cs typeface="Arial" pitchFamily="34" charset="0"/>
            </a:endParaRPr>
          </a:p>
        </p:txBody>
      </p:sp>
      <p:grpSp>
        <p:nvGrpSpPr>
          <p:cNvPr id="13" name="Group 12"/>
          <p:cNvGrpSpPr/>
          <p:nvPr/>
        </p:nvGrpSpPr>
        <p:grpSpPr>
          <a:xfrm>
            <a:off x="946785" y="1249916"/>
            <a:ext cx="3358896" cy="5463975"/>
            <a:chOff x="946785" y="1249916"/>
            <a:chExt cx="3358896" cy="5463975"/>
          </a:xfrm>
        </p:grpSpPr>
        <p:pic>
          <p:nvPicPr>
            <p:cNvPr id="3074"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6785" y="1249916"/>
              <a:ext cx="3358896" cy="5463975"/>
            </a:xfrm>
            <a:prstGeom prst="rect">
              <a:avLst/>
            </a:prstGeom>
            <a:noFill/>
            <a:ln w="9525">
              <a:noFill/>
              <a:miter lim="800000"/>
              <a:headEnd/>
              <a:tailEnd/>
            </a:ln>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05481" y="2245906"/>
              <a:ext cx="351501" cy="530352"/>
            </a:xfrm>
            <a:prstGeom prst="rect">
              <a:avLst/>
            </a:prstGeom>
            <a:noFill/>
            <a:ln w="9525">
              <a:noFill/>
              <a:miter lim="800000"/>
              <a:headEnd/>
              <a:tailEnd/>
            </a:ln>
          </p:spPr>
        </p:pic>
        <p:pic>
          <p:nvPicPr>
            <p:cNvPr id="3078" name="Picture 6"/>
            <p:cNvPicPr>
              <a:picLocks noChangeAspect="1" noChangeArrowheads="1"/>
            </p:cNvPicPr>
            <p:nvPr/>
          </p:nvPicPr>
          <p:blipFill>
            <a:blip r:embed="rId5" cstate="email">
              <a:clrChange>
                <a:clrFrom>
                  <a:srgbClr val="000000"/>
                </a:clrFrom>
                <a:clrTo>
                  <a:srgbClr val="000000">
                    <a:alpha val="0"/>
                  </a:srgbClr>
                </a:clrTo>
              </a:clrChange>
              <a:lum bright="28000"/>
              <a:extLst>
                <a:ext uri="{28A0092B-C50C-407E-A947-70E740481C1C}">
                  <a14:useLocalDpi xmlns:a14="http://schemas.microsoft.com/office/drawing/2010/main"/>
                </a:ext>
              </a:extLst>
            </a:blip>
            <a:srcRect l="-5757" r="-5532"/>
            <a:stretch>
              <a:fillRect/>
            </a:stretch>
          </p:blipFill>
          <p:spPr bwMode="auto">
            <a:xfrm rot="203963">
              <a:off x="2153882" y="3536102"/>
              <a:ext cx="1530300" cy="1825583"/>
            </a:xfrm>
            <a:prstGeom prst="rect">
              <a:avLst/>
            </a:prstGeom>
            <a:ln>
              <a:noFill/>
            </a:ln>
            <a:effectLst>
              <a:softEdge rad="112500"/>
            </a:effectLst>
          </p:spPr>
        </p:pic>
        <p:pic>
          <p:nvPicPr>
            <p:cNvPr id="3079" name="Picture 7"/>
            <p:cNvPicPr preferRelativeResize="0">
              <a:picLocks noChangeArrowheads="1"/>
            </p:cNvPicPr>
            <p:nvPr/>
          </p:nvPicPr>
          <p:blipFill>
            <a:blip r:embed="rId6"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flipH="1">
              <a:off x="2333624" y="1284784"/>
              <a:ext cx="524257" cy="420624"/>
            </a:xfrm>
            <a:prstGeom prst="ellipse">
              <a:avLst/>
            </a:prstGeom>
            <a:noFill/>
            <a:ln w="9525">
              <a:noFill/>
              <a:miter lim="800000"/>
              <a:headEnd/>
              <a:tailEnd/>
            </a:ln>
          </p:spPr>
        </p:pic>
      </p:grpSp>
      <p:sp>
        <p:nvSpPr>
          <p:cNvPr id="37" name="Title 1"/>
          <p:cNvSpPr txBox="1">
            <a:spLocks/>
          </p:cNvSpPr>
          <p:nvPr/>
        </p:nvSpPr>
        <p:spPr>
          <a:xfrm>
            <a:off x="390011" y="432207"/>
            <a:ext cx="8540629" cy="811261"/>
          </a:xfrm>
          <a:prstGeom prst="rect">
            <a:avLst/>
          </a:prstGeom>
        </p:spPr>
        <p:txBody>
          <a:bodyPr vert="horz" wrap="square" lIns="91440" tIns="45720" rIns="91440" bIns="45720" numCol="1" anchor="ctr" anchorCtr="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3600" b="1" dirty="0" smtClean="0">
                <a:solidFill>
                  <a:schemeClr val="bg2">
                    <a:lumMod val="75000"/>
                  </a:schemeClr>
                </a:solidFill>
                <a:latin typeface="+mj-lt"/>
                <a:ea typeface="ＭＳ Ｐゴシック" pitchFamily="-65" charset="-128"/>
                <a:cs typeface="Arial"/>
              </a:rPr>
              <a:t>Mitochondria Highly Concentrated In:</a:t>
            </a:r>
            <a:endParaRPr kumimoji="0" lang="en-US" sz="3600" b="1" i="0" u="none" strike="noStrike" kern="1200" spc="0" normalizeH="0" noProof="0" dirty="0">
              <a:ln>
                <a:noFill/>
              </a:ln>
              <a:solidFill>
                <a:schemeClr val="bg2">
                  <a:lumMod val="75000"/>
                </a:schemeClr>
              </a:solidFill>
              <a:uLnTx/>
              <a:uFillTx/>
              <a:latin typeface="+mj-lt"/>
              <a:ea typeface="ＭＳ Ｐゴシック" pitchFamily="-65" charset="-128"/>
              <a:cs typeface="Aria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27321" y="184356"/>
            <a:ext cx="7876599" cy="1143000"/>
          </a:xfrm>
        </p:spPr>
        <p:txBody>
          <a:bodyPr/>
          <a:lstStyle/>
          <a:p>
            <a:pPr algn="ctr"/>
            <a:r>
              <a:rPr lang="en-US" sz="3600" b="1" dirty="0" smtClean="0">
                <a:solidFill>
                  <a:schemeClr val="bg2">
                    <a:lumMod val="75000"/>
                  </a:schemeClr>
                </a:solidFill>
              </a:rPr>
              <a:t>Latest </a:t>
            </a:r>
            <a:r>
              <a:rPr lang="en-US" sz="3600" b="1" dirty="0" err="1" smtClean="0">
                <a:solidFill>
                  <a:schemeClr val="bg2">
                    <a:lumMod val="75000"/>
                  </a:schemeClr>
                </a:solidFill>
              </a:rPr>
              <a:t>ageLOC</a:t>
            </a:r>
            <a:r>
              <a:rPr lang="en-US" sz="3600" b="1" dirty="0" smtClean="0">
                <a:solidFill>
                  <a:schemeClr val="bg2">
                    <a:lumMod val="75000"/>
                  </a:schemeClr>
                </a:solidFill>
              </a:rPr>
              <a:t> Discovery</a:t>
            </a:r>
            <a:endParaRPr lang="en-US" sz="3600" b="1" dirty="0">
              <a:solidFill>
                <a:schemeClr val="bg2">
                  <a:lumMod val="75000"/>
                </a:schemeClr>
              </a:solidFill>
            </a:endParaRPr>
          </a:p>
        </p:txBody>
      </p:sp>
      <p:sp>
        <p:nvSpPr>
          <p:cNvPr id="4" name="Content Placeholder 3"/>
          <p:cNvSpPr>
            <a:spLocks noGrp="1"/>
          </p:cNvSpPr>
          <p:nvPr>
            <p:ph idx="1"/>
          </p:nvPr>
        </p:nvSpPr>
        <p:spPr>
          <a:xfrm>
            <a:off x="893135" y="1569099"/>
            <a:ext cx="7342225" cy="3545913"/>
          </a:xfrm>
        </p:spPr>
        <p:txBody>
          <a:bodyPr>
            <a:noAutofit/>
          </a:bodyPr>
          <a:lstStyle/>
          <a:p>
            <a:pPr marL="0" indent="0" algn="ctr">
              <a:buNone/>
            </a:pPr>
            <a:r>
              <a:rPr lang="en-US" sz="4000" dirty="0" smtClean="0">
                <a:solidFill>
                  <a:srgbClr val="02AAB2"/>
                </a:solidFill>
                <a:latin typeface="Calibri" pitchFamily="34" charset="0"/>
              </a:rPr>
              <a:t>Identified</a:t>
            </a:r>
            <a:r>
              <a:rPr lang="en-US" sz="4000" dirty="0" smtClean="0">
                <a:solidFill>
                  <a:schemeClr val="tx1">
                    <a:lumMod val="65000"/>
                    <a:lumOff val="35000"/>
                  </a:schemeClr>
                </a:solidFill>
                <a:latin typeface="Calibri" pitchFamily="34" charset="0"/>
              </a:rPr>
              <a:t> and </a:t>
            </a:r>
            <a:r>
              <a:rPr lang="en-US" sz="4000" dirty="0" smtClean="0">
                <a:solidFill>
                  <a:srgbClr val="02AAB2"/>
                </a:solidFill>
                <a:latin typeface="Calibri" pitchFamily="34" charset="0"/>
              </a:rPr>
              <a:t>influenced</a:t>
            </a:r>
            <a:r>
              <a:rPr lang="en-US" sz="4000" dirty="0" smtClean="0">
                <a:solidFill>
                  <a:schemeClr val="tx1">
                    <a:lumMod val="65000"/>
                    <a:lumOff val="35000"/>
                  </a:schemeClr>
                </a:solidFill>
                <a:latin typeface="Calibri" pitchFamily="34" charset="0"/>
              </a:rPr>
              <a:t> </a:t>
            </a:r>
            <a:r>
              <a:rPr lang="en-US" sz="4000" dirty="0" smtClean="0">
                <a:solidFill>
                  <a:srgbClr val="02AAB2"/>
                </a:solidFill>
                <a:latin typeface="Calibri" pitchFamily="34" charset="0"/>
              </a:rPr>
              <a:t>52 genes </a:t>
            </a:r>
            <a:r>
              <a:rPr lang="en-US" sz="4000" dirty="0" smtClean="0">
                <a:solidFill>
                  <a:schemeClr val="tx1">
                    <a:lumMod val="65000"/>
                    <a:lumOff val="35000"/>
                  </a:schemeClr>
                </a:solidFill>
                <a:latin typeface="Calibri" pitchFamily="34" charset="0"/>
              </a:rPr>
              <a:t>tied to mitochondrial function.</a:t>
            </a:r>
          </a:p>
        </p:txBody>
      </p:sp>
      <p:pic>
        <p:nvPicPr>
          <p:cNvPr id="6" name="Picture 5" descr="Mitochonrial chart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66" y="3250774"/>
            <a:ext cx="9061734" cy="2594041"/>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36" y="185987"/>
            <a:ext cx="8604954" cy="1143000"/>
          </a:xfrm>
        </p:spPr>
        <p:txBody>
          <a:bodyPr/>
          <a:lstStyle/>
          <a:p>
            <a:r>
              <a:rPr lang="en-US" sz="3600" b="1" dirty="0" smtClean="0">
                <a:solidFill>
                  <a:schemeClr val="bg2">
                    <a:lumMod val="75000"/>
                  </a:schemeClr>
                </a:solidFill>
              </a:rPr>
              <a:t>Restore Youthful Vitality</a:t>
            </a:r>
            <a:endParaRPr lang="en-US" sz="3600" b="1" dirty="0">
              <a:solidFill>
                <a:schemeClr val="bg2">
                  <a:lumMod val="75000"/>
                </a:schemeClr>
              </a:solidFill>
            </a:endParaRPr>
          </a:p>
        </p:txBody>
      </p:sp>
      <p:sp>
        <p:nvSpPr>
          <p:cNvPr id="3" name="Content Placeholder 2"/>
          <p:cNvSpPr>
            <a:spLocks noGrp="1"/>
          </p:cNvSpPr>
          <p:nvPr>
            <p:ph sz="half" idx="1"/>
          </p:nvPr>
        </p:nvSpPr>
        <p:spPr>
          <a:xfrm>
            <a:off x="1057498" y="5157268"/>
            <a:ext cx="7586770" cy="1498995"/>
          </a:xfrm>
        </p:spPr>
        <p:txBody>
          <a:bodyPr/>
          <a:lstStyle/>
          <a:p>
            <a:pPr indent="0">
              <a:buNone/>
            </a:pPr>
            <a:endParaRPr lang="en-US" sz="2000" dirty="0" smtClean="0">
              <a:solidFill>
                <a:schemeClr val="bg2">
                  <a:lumMod val="75000"/>
                </a:schemeClr>
              </a:solidFill>
            </a:endParaRPr>
          </a:p>
          <a:p>
            <a:pPr indent="0">
              <a:buNone/>
            </a:pPr>
            <a:r>
              <a:rPr lang="en-US" sz="2400" dirty="0" err="1" smtClean="0">
                <a:solidFill>
                  <a:schemeClr val="bg2">
                    <a:lumMod val="75000"/>
                  </a:schemeClr>
                </a:solidFill>
              </a:rPr>
              <a:t>ageLOC</a:t>
            </a:r>
            <a:r>
              <a:rPr lang="en-US" sz="2400" dirty="0" smtClean="0">
                <a:solidFill>
                  <a:schemeClr val="bg2">
                    <a:lumMod val="75000"/>
                  </a:schemeClr>
                </a:solidFill>
              </a:rPr>
              <a:t> Vitality targets the sources of age-related vitality loss by promoting healthy YGC activity.* </a:t>
            </a:r>
          </a:p>
          <a:p>
            <a:pPr indent="0">
              <a:buNone/>
            </a:pPr>
            <a:endParaRPr lang="en-US" dirty="0" smtClean="0">
              <a:solidFill>
                <a:schemeClr val="bg2">
                  <a:lumMod val="75000"/>
                </a:schemeClr>
              </a:solidFill>
            </a:endParaRPr>
          </a:p>
        </p:txBody>
      </p:sp>
      <p:pic>
        <p:nvPicPr>
          <p:cNvPr id="8" name="Picture 7" descr="VITALITY GRAPH 2cro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015" y="1087948"/>
            <a:ext cx="7924800" cy="4186023"/>
          </a:xfrm>
          <a:prstGeom prst="rect">
            <a:avLst/>
          </a:prstGeom>
        </p:spPr>
      </p:pic>
      <p:pic>
        <p:nvPicPr>
          <p:cNvPr id="5" name="Picture 4" descr="VITALITY GRAPH 2crop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81000" y="1145232"/>
            <a:ext cx="8763000" cy="4383698"/>
          </a:xfrm>
          <a:prstGeom prst="rect">
            <a:avLst/>
          </a:prstGeom>
        </p:spPr>
      </p:pic>
      <p:sp>
        <p:nvSpPr>
          <p:cNvPr id="6" name="TextBox 5"/>
          <p:cNvSpPr txBox="1"/>
          <p:nvPr/>
        </p:nvSpPr>
        <p:spPr>
          <a:xfrm>
            <a:off x="0" y="6457890"/>
            <a:ext cx="5240143" cy="400110"/>
          </a:xfrm>
          <a:prstGeom prst="rect">
            <a:avLst/>
          </a:prstGeom>
          <a:noFill/>
        </p:spPr>
        <p:txBody>
          <a:bodyPr wrap="square" rtlCol="0">
            <a:spAutoFit/>
          </a:bodyPr>
          <a:lstStyle/>
          <a:p>
            <a:r>
              <a:rPr lang="en-US" sz="1000" dirty="0" smtClean="0"/>
              <a:t>* These statements have not been evaluated by the Food and Drug Administration. This product is not intended to diagnose, treat, cure, or prevent any disease. </a:t>
            </a:r>
            <a:endParaRPr lang="en-US" sz="10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19" y="259398"/>
            <a:ext cx="8733229" cy="1143000"/>
          </a:xfrm>
        </p:spPr>
        <p:txBody>
          <a:bodyPr/>
          <a:lstStyle/>
          <a:p>
            <a:r>
              <a:rPr lang="en-US" sz="3600" b="1" cap="none" dirty="0" err="1" smtClean="0">
                <a:solidFill>
                  <a:schemeClr val="bg2">
                    <a:lumMod val="75000"/>
                  </a:schemeClr>
                </a:solidFill>
              </a:rPr>
              <a:t>ageLOC</a:t>
            </a:r>
            <a:r>
              <a:rPr lang="en-US" sz="3600" b="1" dirty="0" smtClean="0">
                <a:solidFill>
                  <a:schemeClr val="bg2">
                    <a:lumMod val="75000"/>
                  </a:schemeClr>
                </a:solidFill>
              </a:rPr>
              <a:t> Vitality</a:t>
            </a:r>
            <a:endParaRPr lang="en-US" sz="3600" b="1" dirty="0">
              <a:solidFill>
                <a:schemeClr val="bg2">
                  <a:lumMod val="75000"/>
                </a:schemeClr>
              </a:solidFill>
            </a:endParaRPr>
          </a:p>
        </p:txBody>
      </p:sp>
      <p:sp>
        <p:nvSpPr>
          <p:cNvPr id="5" name="Content Placeholder 4"/>
          <p:cNvSpPr>
            <a:spLocks noGrp="1"/>
          </p:cNvSpPr>
          <p:nvPr>
            <p:ph sz="half" idx="1"/>
          </p:nvPr>
        </p:nvSpPr>
        <p:spPr>
          <a:xfrm>
            <a:off x="655716" y="1524902"/>
            <a:ext cx="8297256" cy="2590967"/>
          </a:xfrm>
        </p:spPr>
        <p:txBody>
          <a:bodyPr/>
          <a:lstStyle/>
          <a:p>
            <a:pPr marL="0" indent="0">
              <a:buNone/>
            </a:pPr>
            <a:r>
              <a:rPr lang="en-US" dirty="0" smtClean="0">
                <a:solidFill>
                  <a:schemeClr val="bg2">
                    <a:lumMod val="75000"/>
                  </a:schemeClr>
                </a:solidFill>
                <a:latin typeface="Calibri" pitchFamily="34" charset="0"/>
              </a:rPr>
              <a:t>Promotes Three Dimensions</a:t>
            </a:r>
            <a:br>
              <a:rPr lang="en-US" dirty="0" smtClean="0">
                <a:solidFill>
                  <a:schemeClr val="bg2">
                    <a:lumMod val="75000"/>
                  </a:schemeClr>
                </a:solidFill>
                <a:latin typeface="Calibri" pitchFamily="34" charset="0"/>
              </a:rPr>
            </a:br>
            <a:r>
              <a:rPr lang="en-US" dirty="0" smtClean="0">
                <a:solidFill>
                  <a:schemeClr val="bg2">
                    <a:lumMod val="75000"/>
                  </a:schemeClr>
                </a:solidFill>
                <a:latin typeface="Calibri" pitchFamily="34" charset="0"/>
              </a:rPr>
              <a:t>of Vitality:*</a:t>
            </a:r>
          </a:p>
          <a:p>
            <a:pPr marL="1722438" indent="-457200"/>
            <a:r>
              <a:rPr lang="en-US" dirty="0" smtClean="0">
                <a:solidFill>
                  <a:schemeClr val="bg2">
                    <a:lumMod val="75000"/>
                  </a:schemeClr>
                </a:solidFill>
                <a:latin typeface="Calibri" pitchFamily="34" charset="0"/>
              </a:rPr>
              <a:t>Physical Vigor</a:t>
            </a:r>
          </a:p>
          <a:p>
            <a:pPr marL="1722438" indent="-457200"/>
            <a:r>
              <a:rPr lang="en-US" dirty="0" smtClean="0">
                <a:solidFill>
                  <a:schemeClr val="bg2">
                    <a:lumMod val="75000"/>
                  </a:schemeClr>
                </a:solidFill>
                <a:latin typeface="Calibri" pitchFamily="34" charset="0"/>
              </a:rPr>
              <a:t>Mental Acuity</a:t>
            </a:r>
          </a:p>
          <a:p>
            <a:pPr marL="1722438" indent="-457200"/>
            <a:r>
              <a:rPr lang="en-US" dirty="0" smtClean="0">
                <a:solidFill>
                  <a:schemeClr val="bg2">
                    <a:lumMod val="75000"/>
                  </a:schemeClr>
                </a:solidFill>
                <a:latin typeface="Calibri" pitchFamily="34" charset="0"/>
              </a:rPr>
              <a:t>Sexual Desire</a:t>
            </a:r>
          </a:p>
          <a:p>
            <a:pPr marL="1722438" indent="-457200">
              <a:buNone/>
            </a:pPr>
            <a:endParaRPr lang="en-US" dirty="0" smtClean="0">
              <a:solidFill>
                <a:schemeClr val="bg2">
                  <a:lumMod val="75000"/>
                </a:schemeClr>
              </a:solidFill>
            </a:endParaRPr>
          </a:p>
        </p:txBody>
      </p:sp>
      <p:sp>
        <p:nvSpPr>
          <p:cNvPr id="6" name="Rectangle 5"/>
          <p:cNvSpPr/>
          <p:nvPr/>
        </p:nvSpPr>
        <p:spPr>
          <a:xfrm>
            <a:off x="394121" y="4333880"/>
            <a:ext cx="6263640" cy="1077218"/>
          </a:xfrm>
          <a:prstGeom prst="rect">
            <a:avLst/>
          </a:prstGeom>
        </p:spPr>
        <p:txBody>
          <a:bodyPr wrap="square">
            <a:spAutoFit/>
          </a:bodyPr>
          <a:lstStyle/>
          <a:p>
            <a:pPr lvl="0" algn="ctr">
              <a:buNone/>
            </a:pPr>
            <a:r>
              <a:rPr lang="en-US" sz="3200" b="1" dirty="0" smtClean="0">
                <a:solidFill>
                  <a:schemeClr val="bg2">
                    <a:lumMod val="75000"/>
                  </a:schemeClr>
                </a:solidFill>
                <a:latin typeface="Calibri" pitchFamily="34" charset="0"/>
              </a:rPr>
              <a:t>Reset, Revive, Renew </a:t>
            </a:r>
          </a:p>
          <a:p>
            <a:pPr lvl="0" algn="ctr">
              <a:buNone/>
            </a:pPr>
            <a:r>
              <a:rPr lang="en-US" sz="3200" b="1" dirty="0" smtClean="0">
                <a:solidFill>
                  <a:schemeClr val="bg2">
                    <a:lumMod val="75000"/>
                  </a:schemeClr>
                </a:solidFill>
                <a:latin typeface="Calibri" pitchFamily="34" charset="0"/>
              </a:rPr>
              <a:t>with </a:t>
            </a:r>
            <a:r>
              <a:rPr lang="en-US" sz="3200" b="1" dirty="0" err="1" smtClean="0">
                <a:solidFill>
                  <a:schemeClr val="bg2">
                    <a:lumMod val="75000"/>
                  </a:schemeClr>
                </a:solidFill>
                <a:latin typeface="Calibri" pitchFamily="34" charset="0"/>
              </a:rPr>
              <a:t>ageLOC</a:t>
            </a:r>
            <a:r>
              <a:rPr lang="en-US" sz="3200" b="1" dirty="0" smtClean="0">
                <a:solidFill>
                  <a:schemeClr val="bg2">
                    <a:lumMod val="75000"/>
                  </a:schemeClr>
                </a:solidFill>
                <a:latin typeface="Calibri" pitchFamily="34" charset="0"/>
              </a:rPr>
              <a:t> Vitality</a:t>
            </a:r>
            <a:endParaRPr lang="en-US" sz="3200" b="1" dirty="0">
              <a:solidFill>
                <a:schemeClr val="bg2">
                  <a:lumMod val="75000"/>
                </a:schemeClr>
              </a:solidFill>
              <a:latin typeface="Calibri" pitchFamily="34" charset="0"/>
            </a:endParaRPr>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1403128"/>
            <a:ext cx="2285048" cy="4734996"/>
          </a:xfrm>
          <a:prstGeom prst="rect">
            <a:avLst/>
          </a:prstGeom>
          <a:noFill/>
          <a:ln w="9525">
            <a:noFill/>
            <a:miter lim="800000"/>
            <a:headEnd/>
            <a:tailEnd/>
          </a:ln>
        </p:spPr>
      </p:pic>
      <p:sp>
        <p:nvSpPr>
          <p:cNvPr id="7" name="TextBox 6"/>
          <p:cNvSpPr txBox="1"/>
          <p:nvPr/>
        </p:nvSpPr>
        <p:spPr>
          <a:xfrm>
            <a:off x="285218" y="6321416"/>
            <a:ext cx="5240143" cy="400110"/>
          </a:xfrm>
          <a:prstGeom prst="rect">
            <a:avLst/>
          </a:prstGeom>
          <a:noFill/>
        </p:spPr>
        <p:txBody>
          <a:bodyPr wrap="square" rtlCol="0">
            <a:spAutoFit/>
          </a:bodyPr>
          <a:lstStyle/>
          <a:p>
            <a:r>
              <a:rPr lang="en-US" sz="1000" dirty="0" smtClean="0"/>
              <a:t>* These statements have not been evaluated by the Food and Drug Administration. This product is not intended to diagnose, treat, cure, or prevent any disease. </a:t>
            </a:r>
            <a:endParaRPr lang="en-US" sz="10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52" y="313584"/>
            <a:ext cx="8200913" cy="685483"/>
          </a:xfrm>
        </p:spPr>
        <p:txBody>
          <a:bodyPr/>
          <a:lstStyle/>
          <a:p>
            <a:pPr algn="ctr"/>
            <a:r>
              <a:rPr lang="en-US" sz="3600" b="1" dirty="0" smtClean="0">
                <a:solidFill>
                  <a:schemeClr val="bg2">
                    <a:lumMod val="75000"/>
                  </a:schemeClr>
                </a:solidFill>
              </a:rPr>
              <a:t>Key Takeaways</a:t>
            </a:r>
            <a:endParaRPr lang="en-US" b="1" dirty="0">
              <a:solidFill>
                <a:schemeClr val="bg2">
                  <a:lumMod val="75000"/>
                </a:schemeClr>
              </a:solidFill>
            </a:endParaRPr>
          </a:p>
        </p:txBody>
      </p:sp>
      <p:sp>
        <p:nvSpPr>
          <p:cNvPr id="5" name="Content Placeholder 17"/>
          <p:cNvSpPr>
            <a:spLocks noGrp="1"/>
          </p:cNvSpPr>
          <p:nvPr>
            <p:ph idx="1"/>
          </p:nvPr>
        </p:nvSpPr>
        <p:spPr>
          <a:xfrm>
            <a:off x="559514" y="1306910"/>
            <a:ext cx="8029819" cy="5034322"/>
          </a:xfrm>
        </p:spPr>
        <p:txBody>
          <a:bodyPr>
            <a:noAutofit/>
          </a:bodyPr>
          <a:lstStyle/>
          <a:p>
            <a:pPr marL="339725" lvl="0" indent="-339725"/>
            <a:r>
              <a:rPr lang="en-US" sz="2800" dirty="0" err="1" smtClean="0">
                <a:solidFill>
                  <a:schemeClr val="tx1">
                    <a:lumMod val="65000"/>
                    <a:lumOff val="35000"/>
                  </a:schemeClr>
                </a:solidFill>
                <a:latin typeface="Calibri" pitchFamily="34" charset="0"/>
                <a:cs typeface="Calibri" pitchFamily="34" charset="0"/>
              </a:rPr>
              <a:t>ageLOC</a:t>
            </a:r>
            <a:r>
              <a:rPr lang="en-US" sz="2800" dirty="0" smtClean="0">
                <a:solidFill>
                  <a:schemeClr val="tx1">
                    <a:lumMod val="65000"/>
                    <a:lumOff val="35000"/>
                  </a:schemeClr>
                </a:solidFill>
                <a:latin typeface="Calibri" pitchFamily="34" charset="0"/>
                <a:cs typeface="Calibri" pitchFamily="34" charset="0"/>
              </a:rPr>
              <a:t> science can </a:t>
            </a:r>
            <a:r>
              <a:rPr lang="en-US" sz="2800" b="1" dirty="0" smtClean="0">
                <a:solidFill>
                  <a:srgbClr val="02AAB2"/>
                </a:solidFill>
                <a:latin typeface="Calibri" pitchFamily="34" charset="0"/>
                <a:cs typeface="Calibri" pitchFamily="34" charset="0"/>
              </a:rPr>
              <a:t>identify</a:t>
            </a:r>
            <a:r>
              <a:rPr lang="en-US" sz="2800" dirty="0" smtClean="0">
                <a:solidFill>
                  <a:schemeClr val="tx1">
                    <a:lumMod val="65000"/>
                    <a:lumOff val="35000"/>
                  </a:schemeClr>
                </a:solidFill>
                <a:latin typeface="Calibri" pitchFamily="34" charset="0"/>
                <a:cs typeface="Calibri" pitchFamily="34" charset="0"/>
              </a:rPr>
              <a:t> the ultimate sources of age-related vitality loss</a:t>
            </a:r>
          </a:p>
          <a:p>
            <a:pPr marL="339725" lvl="0" indent="-339725"/>
            <a:r>
              <a:rPr lang="en-US" sz="2800" dirty="0" err="1" smtClean="0">
                <a:solidFill>
                  <a:schemeClr val="tx1">
                    <a:lumMod val="65000"/>
                    <a:lumOff val="35000"/>
                  </a:schemeClr>
                </a:solidFill>
                <a:latin typeface="Calibri" pitchFamily="34" charset="0"/>
                <a:cs typeface="Calibri" pitchFamily="34" charset="0"/>
              </a:rPr>
              <a:t>ageLOC</a:t>
            </a:r>
            <a:r>
              <a:rPr lang="en-US" sz="2800" dirty="0" smtClean="0">
                <a:solidFill>
                  <a:schemeClr val="tx1">
                    <a:lumMod val="65000"/>
                    <a:lumOff val="35000"/>
                  </a:schemeClr>
                </a:solidFill>
                <a:latin typeface="Calibri" pitchFamily="34" charset="0"/>
                <a:cs typeface="Calibri" pitchFamily="34" charset="0"/>
              </a:rPr>
              <a:t> can </a:t>
            </a:r>
            <a:r>
              <a:rPr lang="en-US" sz="2800" b="1" dirty="0" smtClean="0">
                <a:solidFill>
                  <a:srgbClr val="02AAB2"/>
                </a:solidFill>
                <a:latin typeface="Calibri" pitchFamily="34" charset="0"/>
                <a:cs typeface="Calibri" pitchFamily="34" charset="0"/>
              </a:rPr>
              <a:t>target</a:t>
            </a:r>
            <a:r>
              <a:rPr lang="en-US" sz="2800" dirty="0" smtClean="0">
                <a:solidFill>
                  <a:schemeClr val="tx1">
                    <a:lumMod val="65000"/>
                    <a:lumOff val="35000"/>
                  </a:schemeClr>
                </a:solidFill>
                <a:latin typeface="Calibri" pitchFamily="34" charset="0"/>
                <a:cs typeface="Calibri" pitchFamily="34" charset="0"/>
              </a:rPr>
              <a:t> the Youth Gene Cluster related to mitochondrial function, the key driver of youthful vitality</a:t>
            </a:r>
          </a:p>
          <a:p>
            <a:pPr marL="339725" lvl="0" indent="-339725"/>
            <a:r>
              <a:rPr lang="en-US" sz="2800" dirty="0" err="1" smtClean="0">
                <a:solidFill>
                  <a:schemeClr val="tx1">
                    <a:lumMod val="65000"/>
                    <a:lumOff val="35000"/>
                  </a:schemeClr>
                </a:solidFill>
                <a:latin typeface="Calibri" pitchFamily="34" charset="0"/>
                <a:cs typeface="Calibri" pitchFamily="34" charset="0"/>
              </a:rPr>
              <a:t>ageLOC</a:t>
            </a:r>
            <a:r>
              <a:rPr lang="en-US" sz="2800" dirty="0" smtClean="0">
                <a:solidFill>
                  <a:schemeClr val="tx1">
                    <a:lumMod val="65000"/>
                    <a:lumOff val="35000"/>
                  </a:schemeClr>
                </a:solidFill>
                <a:latin typeface="Calibri" pitchFamily="34" charset="0"/>
                <a:cs typeface="Calibri" pitchFamily="34" charset="0"/>
              </a:rPr>
              <a:t> can </a:t>
            </a:r>
            <a:r>
              <a:rPr lang="en-US" sz="2800" b="1" dirty="0" smtClean="0">
                <a:solidFill>
                  <a:srgbClr val="02AAB2"/>
                </a:solidFill>
                <a:latin typeface="Calibri" pitchFamily="34" charset="0"/>
                <a:cs typeface="Calibri" pitchFamily="34" charset="0"/>
              </a:rPr>
              <a:t>reset</a:t>
            </a:r>
            <a:r>
              <a:rPr lang="en-US" sz="2800" dirty="0" smtClean="0">
                <a:solidFill>
                  <a:schemeClr val="tx1">
                    <a:lumMod val="65000"/>
                    <a:lumOff val="35000"/>
                  </a:schemeClr>
                </a:solidFill>
                <a:latin typeface="Calibri" pitchFamily="34" charset="0"/>
                <a:cs typeface="Calibri" pitchFamily="34" charset="0"/>
              </a:rPr>
              <a:t> this Youth Gene Cluster to promote youthful vitality</a:t>
            </a:r>
          </a:p>
        </p:txBody>
      </p:sp>
      <p:pic>
        <p:nvPicPr>
          <p:cNvPr id="4"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35854" y="4066184"/>
            <a:ext cx="3325091" cy="2327564"/>
          </a:xfrm>
          <a:prstGeom prst="rect">
            <a:avLst/>
          </a:prstGeom>
          <a:solidFill>
            <a:schemeClr val="bg1"/>
          </a:solid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9867" y="722050"/>
            <a:ext cx="2545080" cy="52738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14" descr="Cover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67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TALITY COMP2 back smal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pic>
        <p:nvPicPr>
          <p:cNvPr id="8" name="Picture 7" descr="Pharmanex Revised logo2010.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957731" y="1383715"/>
            <a:ext cx="2882900" cy="402640"/>
          </a:xfrm>
          <a:prstGeom prst="rect">
            <a:avLst/>
          </a:prstGeom>
        </p:spPr>
      </p:pic>
      <p:pic>
        <p:nvPicPr>
          <p:cNvPr id="12" name="Picture 11" descr="ageloc rings.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974066" y="-80008"/>
            <a:ext cx="1155700" cy="2463800"/>
          </a:xfrm>
          <a:prstGeom prst="rect">
            <a:avLst/>
          </a:prstGeom>
        </p:spPr>
      </p:pic>
      <p:pic>
        <p:nvPicPr>
          <p:cNvPr id="15" name="Picture 14" descr="ageloc vitality lockup.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32928" y="2721957"/>
            <a:ext cx="3439864" cy="1172852"/>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9" name="Rectangle 3"/>
          <p:cNvSpPr>
            <a:spLocks noGrp="1" noChangeArrowheads="1"/>
          </p:cNvSpPr>
          <p:nvPr>
            <p:ph type="body" idx="4294967295"/>
          </p:nvPr>
        </p:nvSpPr>
        <p:spPr>
          <a:xfrm>
            <a:off x="3925263" y="1820133"/>
            <a:ext cx="4727703" cy="3526303"/>
          </a:xfrm>
          <a:prstGeom prst="rect">
            <a:avLst/>
          </a:prstGeom>
        </p:spPr>
        <p:txBody>
          <a:bodyPr>
            <a:noAutofit/>
          </a:bodyPr>
          <a:lstStyle/>
          <a:p>
            <a:pPr marL="0" indent="0">
              <a:buNone/>
            </a:pPr>
            <a:r>
              <a:rPr lang="en-US" sz="2400" dirty="0" smtClean="0">
                <a:latin typeface="Calibri" pitchFamily="34" charset="0"/>
              </a:rPr>
              <a:t>Scientific innovation has established Nu Skin as a global leader in the nutritional and personal care industries. Our proprietary processes enable us to set new industry standards in anti-aging, with real solutions that exhibit demonstrable results. </a:t>
            </a:r>
            <a:endParaRPr lang="en-US" sz="2400" dirty="0">
              <a:solidFill>
                <a:srgbClr val="008AB0"/>
              </a:solidFill>
              <a:latin typeface="Calibri" pitchFamily="34" charset="0"/>
              <a:cs typeface="Arial" pitchFamily="34" charset="0"/>
            </a:endParaRPr>
          </a:p>
        </p:txBody>
      </p:sp>
      <p:pic>
        <p:nvPicPr>
          <p:cNvPr id="6" name="Picture 5" descr="9623899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412" y="1864411"/>
            <a:ext cx="2806578" cy="3739492"/>
          </a:xfrm>
          <a:prstGeom prst="rect">
            <a:avLst/>
          </a:prstGeom>
        </p:spPr>
      </p:pic>
      <p:sp>
        <p:nvSpPr>
          <p:cNvPr id="7" name="Rectangle 6"/>
          <p:cNvSpPr/>
          <p:nvPr/>
        </p:nvSpPr>
        <p:spPr>
          <a:xfrm>
            <a:off x="778042" y="614431"/>
            <a:ext cx="8365958" cy="523220"/>
          </a:xfrm>
          <a:prstGeom prst="rect">
            <a:avLst/>
          </a:prstGeom>
        </p:spPr>
        <p:txBody>
          <a:bodyPr wrap="square">
            <a:spAutoFit/>
          </a:bodyPr>
          <a:lstStyle/>
          <a:p>
            <a:r>
              <a:rPr lang="en-US" sz="2800" b="1" dirty="0" smtClean="0">
                <a:solidFill>
                  <a:schemeClr val="bg2">
                    <a:lumMod val="75000"/>
                  </a:schemeClr>
                </a:solidFill>
                <a:latin typeface="+mj-lt"/>
                <a:cs typeface="Calibri" pitchFamily="34" charset="0"/>
              </a:rPr>
              <a:t>Nu Skin Is the Premier Anti-Aging Company</a:t>
            </a:r>
            <a:endParaRPr lang="en-US" sz="2800" dirty="0">
              <a:solidFill>
                <a:schemeClr val="bg2">
                  <a:lumMod val="75000"/>
                </a:schemeClr>
              </a:solidFill>
              <a:latin typeface="+mj-l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5"/>
          <p:cNvSpPr>
            <a:spLocks noGrp="1"/>
          </p:cNvSpPr>
          <p:nvPr>
            <p:ph type="title"/>
          </p:nvPr>
        </p:nvSpPr>
        <p:spPr>
          <a:xfrm>
            <a:off x="0" y="319722"/>
            <a:ext cx="9144000" cy="1036638"/>
          </a:xfrm>
        </p:spPr>
        <p:txBody>
          <a:bodyPr>
            <a:noAutofit/>
          </a:bodyPr>
          <a:lstStyle/>
          <a:p>
            <a:pPr algn="ctr"/>
            <a:r>
              <a:rPr lang="en-US" sz="3600" b="1" dirty="0" smtClean="0">
                <a:solidFill>
                  <a:schemeClr val="bg2">
                    <a:lumMod val="75000"/>
                  </a:schemeClr>
                </a:solidFill>
              </a:rPr>
              <a:t>Target the Sources of Aging</a:t>
            </a:r>
            <a:endParaRPr lang="en-US" sz="3600" b="1" dirty="0">
              <a:solidFill>
                <a:schemeClr val="bg2">
                  <a:lumMod val="75000"/>
                </a:schemeClr>
              </a:solidFill>
            </a:endParaRPr>
          </a:p>
        </p:txBody>
      </p:sp>
      <p:pic>
        <p:nvPicPr>
          <p:cNvPr id="12" name="Content Placeholder 5"/>
          <p:cNvPicPr>
            <a:picLocks noGrp="1" noChangeAspect="1" noChangeArrowheads="1"/>
          </p:cNvPicPr>
          <p:nvPr>
            <p:ph sz="quarter" idx="1"/>
          </p:nvPr>
        </p:nvPicPr>
        <p:blipFill>
          <a:blip r:embed="rId3" cstate="screen">
            <a:clrChange>
              <a:clrFrom>
                <a:srgbClr val="FFFFFF"/>
              </a:clrFrom>
              <a:clrTo>
                <a:srgbClr val="FFFFFF">
                  <a:alpha val="0"/>
                </a:srgbClr>
              </a:clrTo>
            </a:clrChange>
          </a:blip>
          <a:srcRect/>
          <a:stretch>
            <a:fillRect/>
          </a:stretch>
        </p:blipFill>
        <p:spPr bwMode="auto">
          <a:xfrm>
            <a:off x="775064" y="1127760"/>
            <a:ext cx="7485016" cy="523951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688"/>
            <a:ext cx="7753350" cy="1143000"/>
          </a:xfrm>
        </p:spPr>
        <p:txBody>
          <a:bodyPr/>
          <a:lstStyle/>
          <a:p>
            <a:pPr algn="ctr"/>
            <a:r>
              <a:rPr lang="en-US" sz="3600" b="1" dirty="0" smtClean="0">
                <a:solidFill>
                  <a:schemeClr val="bg2">
                    <a:lumMod val="75000"/>
                  </a:schemeClr>
                </a:solidFill>
              </a:rPr>
              <a:t>Concerns with Aging</a:t>
            </a:r>
            <a:endParaRPr lang="en-US" sz="3600" b="1" dirty="0">
              <a:solidFill>
                <a:schemeClr val="bg2">
                  <a:lumMod val="75000"/>
                </a:schemeClr>
              </a:solidFill>
            </a:endParaRPr>
          </a:p>
        </p:txBody>
      </p:sp>
      <p:sp>
        <p:nvSpPr>
          <p:cNvPr id="13" name="TextBox 12"/>
          <p:cNvSpPr txBox="1"/>
          <p:nvPr/>
        </p:nvSpPr>
        <p:spPr>
          <a:xfrm>
            <a:off x="957103" y="1913227"/>
            <a:ext cx="3281680" cy="954107"/>
          </a:xfrm>
          <a:prstGeom prst="rect">
            <a:avLst/>
          </a:prstGeom>
          <a:noFill/>
        </p:spPr>
        <p:txBody>
          <a:bodyPr wrap="square" rtlCol="0">
            <a:spAutoFit/>
          </a:bodyPr>
          <a:lstStyle/>
          <a:p>
            <a:pPr algn="ctr"/>
            <a:r>
              <a:rPr lang="en-US" sz="2800" b="1" dirty="0" smtClean="0">
                <a:solidFill>
                  <a:schemeClr val="bg2">
                    <a:lumMod val="75000"/>
                  </a:schemeClr>
                </a:solidFill>
                <a:latin typeface="Calibri" pitchFamily="34" charset="0"/>
              </a:rPr>
              <a:t>Looking</a:t>
            </a:r>
          </a:p>
          <a:p>
            <a:pPr algn="ctr"/>
            <a:r>
              <a:rPr lang="en-US" sz="2800" b="1" dirty="0" smtClean="0">
                <a:solidFill>
                  <a:schemeClr val="bg2">
                    <a:lumMod val="75000"/>
                  </a:schemeClr>
                </a:solidFill>
                <a:latin typeface="Calibri" pitchFamily="34" charset="0"/>
              </a:rPr>
              <a:t>Older</a:t>
            </a:r>
            <a:endParaRPr lang="en-US" sz="2800" b="1" dirty="0">
              <a:solidFill>
                <a:schemeClr val="bg2">
                  <a:lumMod val="75000"/>
                </a:schemeClr>
              </a:solidFill>
              <a:latin typeface="Calibri" pitchFamily="34" charset="0"/>
            </a:endParaRPr>
          </a:p>
        </p:txBody>
      </p:sp>
      <p:sp>
        <p:nvSpPr>
          <p:cNvPr id="14" name="TextBox 13"/>
          <p:cNvSpPr txBox="1"/>
          <p:nvPr/>
        </p:nvSpPr>
        <p:spPr>
          <a:xfrm>
            <a:off x="4342815" y="1963568"/>
            <a:ext cx="3820403" cy="954107"/>
          </a:xfrm>
          <a:prstGeom prst="rect">
            <a:avLst/>
          </a:prstGeom>
          <a:noFill/>
        </p:spPr>
        <p:txBody>
          <a:bodyPr wrap="square" rtlCol="0">
            <a:spAutoFit/>
          </a:bodyPr>
          <a:lstStyle/>
          <a:p>
            <a:pPr algn="ctr"/>
            <a:r>
              <a:rPr lang="en-US" sz="2800" b="1" dirty="0" smtClean="0">
                <a:solidFill>
                  <a:schemeClr val="bg2">
                    <a:lumMod val="75000"/>
                  </a:schemeClr>
                </a:solidFill>
                <a:latin typeface="Calibri" pitchFamily="34" charset="0"/>
              </a:rPr>
              <a:t>Feeling </a:t>
            </a:r>
          </a:p>
          <a:p>
            <a:pPr algn="ctr"/>
            <a:r>
              <a:rPr lang="en-US" sz="2800" b="1" dirty="0" smtClean="0">
                <a:solidFill>
                  <a:schemeClr val="bg2">
                    <a:lumMod val="75000"/>
                  </a:schemeClr>
                </a:solidFill>
                <a:latin typeface="Calibri" pitchFamily="34" charset="0"/>
              </a:rPr>
              <a:t>Older</a:t>
            </a:r>
            <a:endParaRPr lang="en-US" sz="2800" b="1" dirty="0">
              <a:solidFill>
                <a:schemeClr val="bg2">
                  <a:lumMod val="75000"/>
                </a:schemeClr>
              </a:solidFill>
              <a:latin typeface="Calibri" pitchFamily="34" charset="0"/>
            </a:endParaRPr>
          </a:p>
        </p:txBody>
      </p:sp>
      <p:sp>
        <p:nvSpPr>
          <p:cNvPr id="16" name="Content Placeholder 4"/>
          <p:cNvSpPr txBox="1">
            <a:spLocks/>
          </p:cNvSpPr>
          <p:nvPr/>
        </p:nvSpPr>
        <p:spPr>
          <a:xfrm>
            <a:off x="305242" y="1179376"/>
            <a:ext cx="8605002" cy="598115"/>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2">
                    <a:lumMod val="75000"/>
                  </a:schemeClr>
                </a:solidFill>
                <a:effectLst/>
                <a:uLnTx/>
                <a:uFillTx/>
                <a:latin typeface="Calibri" pitchFamily="34" charset="0"/>
                <a:ea typeface="+mn-ea"/>
                <a:cs typeface="+mn-cs"/>
              </a:rPr>
              <a:t>Two most common complaints with aging are</a:t>
            </a:r>
            <a:endParaRPr kumimoji="0" lang="en-US" sz="3200" b="1" i="0" u="none" strike="noStrike" kern="1200" cap="none" spc="0" normalizeH="0" baseline="0" noProof="0" dirty="0">
              <a:ln>
                <a:noFill/>
              </a:ln>
              <a:solidFill>
                <a:schemeClr val="bg2">
                  <a:lumMod val="75000"/>
                </a:schemeClr>
              </a:solidFill>
              <a:effectLst/>
              <a:uLnTx/>
              <a:uFillTx/>
              <a:latin typeface="Calibri" pitchFamily="34" charset="0"/>
              <a:ea typeface="+mn-ea"/>
              <a:cs typeface="+mn-cs"/>
            </a:endParaRPr>
          </a:p>
        </p:txBody>
      </p:sp>
      <p:pic>
        <p:nvPicPr>
          <p:cNvPr id="12" name="Picture 11" descr="man sor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2427" y="3032636"/>
            <a:ext cx="2747785" cy="2747785"/>
          </a:xfrm>
          <a:prstGeom prst="rect">
            <a:avLst/>
          </a:prstGeom>
        </p:spPr>
      </p:pic>
      <p:pic>
        <p:nvPicPr>
          <p:cNvPr id="8" name="Picture 7" descr="women old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5397" y="3034263"/>
            <a:ext cx="2743200" cy="2743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44658"/>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2">
                    <a:lumMod val="75000"/>
                  </a:schemeClr>
                </a:solidFill>
                <a:effectLst/>
                <a:uLnTx/>
                <a:uFillTx/>
                <a:latin typeface="+mj-lt"/>
                <a:ea typeface="+mj-ea"/>
                <a:cs typeface="+mj-cs"/>
              </a:rPr>
              <a:t>Youth Gene Clusters for Skin</a:t>
            </a:r>
            <a:endParaRPr kumimoji="0" lang="en-US" sz="3600" b="1" i="0" u="none" strike="noStrike" kern="1200" cap="none" spc="0" normalizeH="0" baseline="0" noProof="0" dirty="0">
              <a:ln>
                <a:noFill/>
              </a:ln>
              <a:solidFill>
                <a:schemeClr val="bg2">
                  <a:lumMod val="75000"/>
                </a:schemeClr>
              </a:solidFill>
              <a:effectLst/>
              <a:uLnTx/>
              <a:uFillTx/>
              <a:latin typeface="+mj-lt"/>
              <a:ea typeface="+mj-ea"/>
              <a:cs typeface="+mj-cs"/>
            </a:endParaRPr>
          </a:p>
        </p:txBody>
      </p:sp>
      <p:pic>
        <p:nvPicPr>
          <p:cNvPr id="6" name="Picture 5" descr="YGC cluster chart2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009" y="1314325"/>
            <a:ext cx="8360228" cy="4625472"/>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man sor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2433" y="3152646"/>
            <a:ext cx="2747785" cy="2747785"/>
          </a:xfrm>
          <a:prstGeom prst="rect">
            <a:avLst/>
          </a:prstGeom>
        </p:spPr>
      </p:pic>
      <p:sp>
        <p:nvSpPr>
          <p:cNvPr id="2" name="Title 1"/>
          <p:cNvSpPr>
            <a:spLocks noGrp="1"/>
          </p:cNvSpPr>
          <p:nvPr>
            <p:ph type="title"/>
          </p:nvPr>
        </p:nvSpPr>
        <p:spPr>
          <a:xfrm>
            <a:off x="318054" y="13917"/>
            <a:ext cx="8229600" cy="1143000"/>
          </a:xfrm>
        </p:spPr>
        <p:txBody>
          <a:bodyPr/>
          <a:lstStyle/>
          <a:p>
            <a:pPr algn="ctr"/>
            <a:r>
              <a:rPr lang="en-US" sz="3600" b="1" dirty="0" smtClean="0">
                <a:solidFill>
                  <a:schemeClr val="bg2">
                    <a:lumMod val="75000"/>
                  </a:schemeClr>
                </a:solidFill>
              </a:rPr>
              <a:t>Concerns with Aging</a:t>
            </a:r>
            <a:endParaRPr lang="en-US" sz="3600" b="1" dirty="0">
              <a:solidFill>
                <a:schemeClr val="bg2">
                  <a:lumMod val="75000"/>
                </a:schemeClr>
              </a:solidFill>
            </a:endParaRPr>
          </a:p>
        </p:txBody>
      </p:sp>
      <p:sp>
        <p:nvSpPr>
          <p:cNvPr id="5" name="Content Placeholder 4"/>
          <p:cNvSpPr>
            <a:spLocks noGrp="1"/>
          </p:cNvSpPr>
          <p:nvPr>
            <p:ph idx="1"/>
          </p:nvPr>
        </p:nvSpPr>
        <p:spPr>
          <a:xfrm>
            <a:off x="305242" y="1051780"/>
            <a:ext cx="8352983" cy="598115"/>
          </a:xfrm>
        </p:spPr>
        <p:txBody>
          <a:bodyPr/>
          <a:lstStyle/>
          <a:p>
            <a:pPr algn="ctr">
              <a:buNone/>
            </a:pPr>
            <a:r>
              <a:rPr lang="en-US" dirty="0" smtClean="0">
                <a:solidFill>
                  <a:schemeClr val="bg2">
                    <a:lumMod val="75000"/>
                  </a:schemeClr>
                </a:solidFill>
              </a:rPr>
              <a:t>Two most common complaints with aging are</a:t>
            </a:r>
            <a:endParaRPr lang="en-US" b="1" dirty="0">
              <a:solidFill>
                <a:schemeClr val="bg2">
                  <a:lumMod val="75000"/>
                </a:schemeClr>
              </a:solidFill>
            </a:endParaRPr>
          </a:p>
        </p:txBody>
      </p:sp>
      <p:sp>
        <p:nvSpPr>
          <p:cNvPr id="13" name="TextBox 12"/>
          <p:cNvSpPr txBox="1"/>
          <p:nvPr/>
        </p:nvSpPr>
        <p:spPr>
          <a:xfrm>
            <a:off x="833234" y="2019102"/>
            <a:ext cx="3281680" cy="954107"/>
          </a:xfrm>
          <a:prstGeom prst="rect">
            <a:avLst/>
          </a:prstGeom>
          <a:noFill/>
        </p:spPr>
        <p:txBody>
          <a:bodyPr wrap="square" rtlCol="0">
            <a:spAutoFit/>
          </a:bodyPr>
          <a:lstStyle/>
          <a:p>
            <a:pPr algn="ctr"/>
            <a:r>
              <a:rPr lang="en-US" sz="2800" b="1" dirty="0" smtClean="0">
                <a:solidFill>
                  <a:schemeClr val="bg2">
                    <a:lumMod val="75000"/>
                  </a:schemeClr>
                </a:solidFill>
                <a:latin typeface="+mn-lt"/>
              </a:rPr>
              <a:t>Looking</a:t>
            </a:r>
          </a:p>
          <a:p>
            <a:pPr algn="ctr"/>
            <a:r>
              <a:rPr lang="en-US" sz="2800" b="1" dirty="0" smtClean="0">
                <a:solidFill>
                  <a:schemeClr val="bg2">
                    <a:lumMod val="75000"/>
                  </a:schemeClr>
                </a:solidFill>
                <a:latin typeface="+mn-lt"/>
              </a:rPr>
              <a:t>Older</a:t>
            </a:r>
            <a:endParaRPr lang="en-US" sz="2800" b="1" dirty="0">
              <a:solidFill>
                <a:schemeClr val="bg2">
                  <a:lumMod val="75000"/>
                </a:schemeClr>
              </a:solidFill>
              <a:latin typeface="+mn-lt"/>
            </a:endParaRPr>
          </a:p>
        </p:txBody>
      </p:sp>
      <p:sp>
        <p:nvSpPr>
          <p:cNvPr id="14" name="TextBox 13"/>
          <p:cNvSpPr txBox="1"/>
          <p:nvPr/>
        </p:nvSpPr>
        <p:spPr>
          <a:xfrm>
            <a:off x="4560570" y="2069443"/>
            <a:ext cx="3873500" cy="954107"/>
          </a:xfrm>
          <a:prstGeom prst="rect">
            <a:avLst/>
          </a:prstGeom>
          <a:noFill/>
        </p:spPr>
        <p:txBody>
          <a:bodyPr wrap="square" rtlCol="0">
            <a:spAutoFit/>
          </a:bodyPr>
          <a:lstStyle/>
          <a:p>
            <a:pPr algn="ctr"/>
            <a:r>
              <a:rPr lang="en-US" sz="2800" b="1" dirty="0" smtClean="0">
                <a:solidFill>
                  <a:schemeClr val="bg2">
                    <a:lumMod val="75000"/>
                  </a:schemeClr>
                </a:solidFill>
                <a:latin typeface="+mn-lt"/>
              </a:rPr>
              <a:t>Feeling </a:t>
            </a:r>
          </a:p>
          <a:p>
            <a:pPr algn="ctr"/>
            <a:r>
              <a:rPr lang="en-US" sz="2800" b="1" dirty="0" smtClean="0">
                <a:solidFill>
                  <a:schemeClr val="bg2">
                    <a:lumMod val="75000"/>
                  </a:schemeClr>
                </a:solidFill>
                <a:latin typeface="+mn-lt"/>
              </a:rPr>
              <a:t>Older</a:t>
            </a:r>
            <a:endParaRPr lang="en-US" sz="2800" b="1" dirty="0">
              <a:solidFill>
                <a:schemeClr val="bg2">
                  <a:lumMod val="75000"/>
                </a:schemeClr>
              </a:solidFill>
              <a:latin typeface="+mn-lt"/>
            </a:endParaRPr>
          </a:p>
        </p:txBody>
      </p:sp>
      <p:sp>
        <p:nvSpPr>
          <p:cNvPr id="18" name="Oval 17"/>
          <p:cNvSpPr/>
          <p:nvPr/>
        </p:nvSpPr>
        <p:spPr>
          <a:xfrm>
            <a:off x="5143646" y="3194613"/>
            <a:ext cx="2858946" cy="256957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rot="8050235">
            <a:off x="5085771" y="2511706"/>
            <a:ext cx="370390" cy="1794076"/>
          </a:xfrm>
          <a:prstGeom prst="triangl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rot="13375006">
            <a:off x="7681544" y="2490489"/>
            <a:ext cx="370390" cy="1794076"/>
          </a:xfrm>
          <a:prstGeom prst="triangl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p:nvSpPr>
        <p:spPr>
          <a:xfrm rot="19022039">
            <a:off x="7614472" y="4691603"/>
            <a:ext cx="370390" cy="1794076"/>
          </a:xfrm>
          <a:prstGeom prst="triangl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p:nvSpPr>
        <p:spPr>
          <a:xfrm rot="2633985">
            <a:off x="5172885" y="4630523"/>
            <a:ext cx="370390" cy="1794076"/>
          </a:xfrm>
          <a:prstGeom prst="triangl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women old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5397" y="3148784"/>
            <a:ext cx="2743200" cy="2743200"/>
          </a:xfrm>
          <a:prstGeom prst="rect">
            <a:avLst/>
          </a:prstGeom>
        </p:spPr>
      </p:pic>
      <p:pic>
        <p:nvPicPr>
          <p:cNvPr id="25604" name="Picture 4" descr="http://textbookrevolution.org/images/thumb/b/bd/Checkmark_green.svg/417px-Checkmark_green.sv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86690" y="3120646"/>
            <a:ext cx="3336985" cy="289685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6" fill="hold" grpId="1"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5" grpId="0" animBg="1"/>
      <p:bldP spid="16" grpId="0" animBg="1"/>
      <p:bldP spid="16" grpId="1"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6443841"/>
            <a:ext cx="7498080" cy="276999"/>
          </a:xfrm>
          <a:prstGeom prst="rect">
            <a:avLst/>
          </a:prstGeom>
          <a:noFill/>
        </p:spPr>
        <p:txBody>
          <a:bodyPr wrap="square" rtlCol="0">
            <a:spAutoFit/>
          </a:bodyPr>
          <a:lstStyle/>
          <a:p>
            <a:r>
              <a:rPr lang="en-US" sz="1200" dirty="0" err="1" smtClean="0">
                <a:solidFill>
                  <a:schemeClr val="tx1">
                    <a:lumMod val="65000"/>
                    <a:lumOff val="35000"/>
                  </a:schemeClr>
                </a:solidFill>
              </a:rPr>
              <a:t>Datamonitor</a:t>
            </a:r>
            <a:r>
              <a:rPr lang="en-US" sz="1200" dirty="0" smtClean="0">
                <a:solidFill>
                  <a:schemeClr val="tx1">
                    <a:lumMod val="65000"/>
                    <a:lumOff val="35000"/>
                  </a:schemeClr>
                </a:solidFill>
              </a:rPr>
              <a:t>: Global Consumer Fatigue Report. April 2009</a:t>
            </a:r>
            <a:endParaRPr lang="en-US" sz="1200" dirty="0"/>
          </a:p>
        </p:txBody>
      </p:sp>
      <p:sp>
        <p:nvSpPr>
          <p:cNvPr id="7" name="Content Placeholder 17"/>
          <p:cNvSpPr>
            <a:spLocks noGrp="1"/>
          </p:cNvSpPr>
          <p:nvPr>
            <p:ph idx="1"/>
          </p:nvPr>
        </p:nvSpPr>
        <p:spPr>
          <a:xfrm>
            <a:off x="3702970" y="1778426"/>
            <a:ext cx="5249647" cy="4419600"/>
          </a:xfrm>
        </p:spPr>
        <p:txBody>
          <a:bodyPr/>
          <a:lstStyle/>
          <a:p>
            <a:r>
              <a:rPr lang="en-US" b="1" dirty="0" smtClean="0">
                <a:solidFill>
                  <a:schemeClr val="bg2">
                    <a:lumMod val="75000"/>
                  </a:schemeClr>
                </a:solidFill>
                <a:latin typeface="Calibri" pitchFamily="34" charset="0"/>
              </a:rPr>
              <a:t>85% </a:t>
            </a:r>
            <a:r>
              <a:rPr lang="en-US" dirty="0" smtClean="0">
                <a:solidFill>
                  <a:schemeClr val="bg2">
                    <a:lumMod val="75000"/>
                  </a:schemeClr>
                </a:solidFill>
                <a:latin typeface="Calibri" pitchFamily="34" charset="0"/>
              </a:rPr>
              <a:t>of consumers are concerned about their energy and stamina levels</a:t>
            </a:r>
          </a:p>
          <a:p>
            <a:r>
              <a:rPr lang="en-US" b="1" dirty="0" smtClean="0">
                <a:solidFill>
                  <a:schemeClr val="bg2">
                    <a:lumMod val="75000"/>
                  </a:schemeClr>
                </a:solidFill>
                <a:latin typeface="Calibri" pitchFamily="34" charset="0"/>
              </a:rPr>
              <a:t>40%</a:t>
            </a:r>
            <a:r>
              <a:rPr lang="en-US" dirty="0" smtClean="0">
                <a:solidFill>
                  <a:schemeClr val="bg2">
                    <a:lumMod val="75000"/>
                  </a:schemeClr>
                </a:solidFill>
                <a:latin typeface="Calibri" pitchFamily="34" charset="0"/>
              </a:rPr>
              <a:t> decline in ability to concentrate, from age 30 to 60</a:t>
            </a:r>
          </a:p>
          <a:p>
            <a:pPr lvl="0"/>
            <a:r>
              <a:rPr lang="en-US" dirty="0" smtClean="0">
                <a:solidFill>
                  <a:schemeClr val="bg2">
                    <a:lumMod val="75000"/>
                  </a:schemeClr>
                </a:solidFill>
                <a:latin typeface="Calibri" pitchFamily="34" charset="0"/>
              </a:rPr>
              <a:t>As we age, sexual desire declines ~</a:t>
            </a:r>
            <a:r>
              <a:rPr lang="en-US" b="1" dirty="0" smtClean="0">
                <a:solidFill>
                  <a:schemeClr val="bg2">
                    <a:lumMod val="75000"/>
                  </a:schemeClr>
                </a:solidFill>
                <a:latin typeface="Calibri" pitchFamily="34" charset="0"/>
              </a:rPr>
              <a:t>66%</a:t>
            </a:r>
            <a:r>
              <a:rPr lang="en-US" dirty="0" smtClean="0">
                <a:solidFill>
                  <a:schemeClr val="bg2">
                    <a:lumMod val="75000"/>
                  </a:schemeClr>
                </a:solidFill>
                <a:latin typeface="Calibri" pitchFamily="34" charset="0"/>
              </a:rPr>
              <a:t> in women and  ~</a:t>
            </a:r>
            <a:r>
              <a:rPr lang="en-US" b="1" dirty="0" smtClean="0">
                <a:solidFill>
                  <a:schemeClr val="bg2">
                    <a:lumMod val="75000"/>
                  </a:schemeClr>
                </a:solidFill>
                <a:latin typeface="Calibri" pitchFamily="34" charset="0"/>
              </a:rPr>
              <a:t>37% </a:t>
            </a:r>
            <a:r>
              <a:rPr lang="en-US" dirty="0" smtClean="0">
                <a:solidFill>
                  <a:schemeClr val="bg2">
                    <a:lumMod val="75000"/>
                  </a:schemeClr>
                </a:solidFill>
                <a:latin typeface="Calibri" pitchFamily="34" charset="0"/>
              </a:rPr>
              <a:t>in men</a:t>
            </a:r>
          </a:p>
        </p:txBody>
      </p:sp>
      <p:sp>
        <p:nvSpPr>
          <p:cNvPr id="8" name="Title 7"/>
          <p:cNvSpPr>
            <a:spLocks noGrp="1"/>
          </p:cNvSpPr>
          <p:nvPr>
            <p:ph type="title"/>
          </p:nvPr>
        </p:nvSpPr>
        <p:spPr/>
        <p:txBody>
          <a:bodyPr/>
          <a:lstStyle/>
          <a:p>
            <a:r>
              <a:rPr lang="en-US" sz="3600" b="1" dirty="0" smtClean="0">
                <a:solidFill>
                  <a:schemeClr val="bg2">
                    <a:lumMod val="75000"/>
                  </a:schemeClr>
                </a:solidFill>
              </a:rPr>
              <a:t>A Global Consumer Need</a:t>
            </a:r>
            <a:endParaRPr lang="en-US" sz="3600" b="1" dirty="0">
              <a:solidFill>
                <a:schemeClr val="bg2">
                  <a:lumMod val="75000"/>
                </a:schemeClr>
              </a:solidFill>
            </a:endParaRPr>
          </a:p>
        </p:txBody>
      </p:sp>
      <p:pic>
        <p:nvPicPr>
          <p:cNvPr id="9" name="Picture 8" descr="RM1010302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345" y="1610116"/>
            <a:ext cx="2673528" cy="401029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466715"/>
            <a:ext cx="8440192" cy="912812"/>
          </a:xfrm>
        </p:spPr>
        <p:txBody>
          <a:bodyPr/>
          <a:lstStyle/>
          <a:p>
            <a:pPr algn="ctr"/>
            <a:r>
              <a:rPr lang="en-US" sz="3600" b="1" dirty="0" smtClean="0">
                <a:solidFill>
                  <a:schemeClr val="bg2">
                    <a:lumMod val="75000"/>
                  </a:schemeClr>
                </a:solidFill>
              </a:rPr>
              <a:t>What Is Vitality?</a:t>
            </a:r>
            <a:endParaRPr lang="en-US" sz="3600" b="1" dirty="0">
              <a:solidFill>
                <a:schemeClr val="bg2">
                  <a:lumMod val="75000"/>
                </a:schemeClr>
              </a:solidFill>
            </a:endParaRPr>
          </a:p>
        </p:txBody>
      </p:sp>
      <p:sp>
        <p:nvSpPr>
          <p:cNvPr id="6" name="Content Placeholder 2"/>
          <p:cNvSpPr txBox="1">
            <a:spLocks/>
          </p:cNvSpPr>
          <p:nvPr/>
        </p:nvSpPr>
        <p:spPr>
          <a:xfrm>
            <a:off x="838550" y="1430791"/>
            <a:ext cx="4404427" cy="4598534"/>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20000"/>
              </a:lnSpc>
              <a:spcBef>
                <a:spcPct val="20000"/>
              </a:spcBef>
              <a:spcAft>
                <a:spcPts val="600"/>
              </a:spcAft>
              <a:buClrTx/>
              <a:buSzTx/>
              <a:tabLst/>
              <a:defRPr/>
            </a:pPr>
            <a:r>
              <a:rPr lang="en-US" sz="4100" dirty="0" smtClean="0">
                <a:solidFill>
                  <a:schemeClr val="tx1">
                    <a:lumMod val="65000"/>
                    <a:lumOff val="35000"/>
                  </a:schemeClr>
                </a:solidFill>
                <a:latin typeface="Calibri" pitchFamily="34" charset="0"/>
                <a:ea typeface="+mn-ea"/>
                <a:cs typeface="+mn-cs"/>
              </a:rPr>
              <a:t>Three Dimensions:</a:t>
            </a:r>
          </a:p>
          <a:p>
            <a:pPr marL="514350" marR="0" lvl="0" indent="-514350" algn="l" defTabSz="914400" rtl="0" eaLnBrk="1" fontAlgn="auto" latinLnBrk="0" hangingPunct="1">
              <a:lnSpc>
                <a:spcPct val="120000"/>
              </a:lnSpc>
              <a:spcBef>
                <a:spcPct val="20000"/>
              </a:spcBef>
              <a:spcAft>
                <a:spcPts val="600"/>
              </a:spcAft>
              <a:buClrTx/>
              <a:buSzTx/>
              <a:buFont typeface="+mj-lt"/>
              <a:buAutoNum type="arabicPeriod"/>
              <a:tabLst/>
              <a:defRPr/>
            </a:pPr>
            <a:r>
              <a:rPr kumimoji="0" lang="en-US" sz="4100" b="1" i="0" u="none" strike="noStrike" kern="1200" cap="none" spc="0" normalizeH="0" baseline="0" noProof="0" dirty="0" smtClean="0">
                <a:ln>
                  <a:noFill/>
                </a:ln>
                <a:solidFill>
                  <a:srgbClr val="02AAB2"/>
                </a:solidFill>
                <a:effectLst/>
                <a:uLnTx/>
                <a:uFillTx/>
                <a:latin typeface="Calibri" pitchFamily="34" charset="0"/>
                <a:ea typeface="+mn-ea"/>
                <a:cs typeface="+mn-cs"/>
              </a:rPr>
              <a:t>Physical</a:t>
            </a:r>
            <a:r>
              <a:rPr kumimoji="0" lang="en-US" sz="4100" b="0" i="0" u="none" strike="noStrike" kern="1200" cap="none" spc="0" normalizeH="0" baseline="0" noProof="0" dirty="0" smtClean="0">
                <a:ln>
                  <a:noFill/>
                </a:ln>
                <a:solidFill>
                  <a:schemeClr val="tx1">
                    <a:lumMod val="65000"/>
                    <a:lumOff val="35000"/>
                  </a:schemeClr>
                </a:solidFill>
                <a:effectLst/>
                <a:uLnTx/>
                <a:uFillTx/>
                <a:latin typeface="Calibri" pitchFamily="34" charset="0"/>
                <a:ea typeface="+mn-ea"/>
                <a:cs typeface="+mn-cs"/>
              </a:rPr>
              <a:t> (</a:t>
            </a:r>
            <a:r>
              <a:rPr kumimoji="0" lang="en-US" sz="4100" b="0" i="0" u="none" strike="noStrike" kern="1200" cap="none" spc="0" normalizeH="0" noProof="0" dirty="0" smtClean="0">
                <a:ln>
                  <a:noFill/>
                </a:ln>
                <a:solidFill>
                  <a:schemeClr val="tx1">
                    <a:lumMod val="65000"/>
                    <a:lumOff val="35000"/>
                  </a:schemeClr>
                </a:solidFill>
                <a:effectLst/>
                <a:uLnTx/>
                <a:uFillTx/>
                <a:latin typeface="Calibri" pitchFamily="34" charset="0"/>
                <a:ea typeface="+mn-ea"/>
                <a:cs typeface="+mn-cs"/>
              </a:rPr>
              <a:t>endurance, stamina, resistance to fatigue)</a:t>
            </a:r>
            <a:endParaRPr kumimoji="0" lang="en-US" sz="4100" b="0" i="0" u="none" strike="noStrike" kern="1200" cap="none" spc="0" normalizeH="0" baseline="0" noProof="0" dirty="0" smtClean="0">
              <a:ln>
                <a:noFill/>
              </a:ln>
              <a:solidFill>
                <a:schemeClr val="tx1">
                  <a:lumMod val="65000"/>
                  <a:lumOff val="35000"/>
                </a:schemeClr>
              </a:solidFill>
              <a:effectLst/>
              <a:uLnTx/>
              <a:uFillTx/>
              <a:latin typeface="Calibri" pitchFamily="34" charset="0"/>
              <a:ea typeface="+mn-ea"/>
              <a:cs typeface="+mn-cs"/>
            </a:endParaRPr>
          </a:p>
          <a:p>
            <a:pPr marL="514350" marR="0" lvl="0" indent="-514350" algn="l" defTabSz="914400" rtl="0" eaLnBrk="1" fontAlgn="auto" latinLnBrk="0" hangingPunct="1">
              <a:lnSpc>
                <a:spcPct val="120000"/>
              </a:lnSpc>
              <a:spcBef>
                <a:spcPct val="20000"/>
              </a:spcBef>
              <a:spcAft>
                <a:spcPts val="600"/>
              </a:spcAft>
              <a:buClrTx/>
              <a:buSzTx/>
              <a:buFont typeface="+mj-lt"/>
              <a:buAutoNum type="arabicPeriod"/>
              <a:tabLst/>
              <a:defRPr/>
            </a:pPr>
            <a:r>
              <a:rPr lang="en-US" sz="4100" b="1" dirty="0" smtClean="0">
                <a:solidFill>
                  <a:srgbClr val="02AAB2"/>
                </a:solidFill>
                <a:latin typeface="Calibri" pitchFamily="34" charset="0"/>
                <a:ea typeface="+mn-ea"/>
                <a:cs typeface="+mn-cs"/>
              </a:rPr>
              <a:t>Mental</a:t>
            </a:r>
            <a:r>
              <a:rPr lang="en-US" sz="4100" dirty="0" smtClean="0">
                <a:solidFill>
                  <a:schemeClr val="tx1">
                    <a:lumMod val="65000"/>
                    <a:lumOff val="35000"/>
                  </a:schemeClr>
                </a:solidFill>
                <a:latin typeface="Calibri" pitchFamily="34" charset="0"/>
                <a:ea typeface="+mn-ea"/>
                <a:cs typeface="+mn-cs"/>
              </a:rPr>
              <a:t> (cognition, clarity, focus, memory, alertness)</a:t>
            </a:r>
          </a:p>
          <a:p>
            <a:pPr marL="514350" marR="0" lvl="0" indent="-514350" algn="l" defTabSz="914400" rtl="0" eaLnBrk="1" fontAlgn="auto" latinLnBrk="0" hangingPunct="1">
              <a:lnSpc>
                <a:spcPct val="120000"/>
              </a:lnSpc>
              <a:spcBef>
                <a:spcPct val="20000"/>
              </a:spcBef>
              <a:spcAft>
                <a:spcPts val="600"/>
              </a:spcAft>
              <a:buClrTx/>
              <a:buSzTx/>
              <a:buFont typeface="+mj-lt"/>
              <a:buAutoNum type="arabicPeriod"/>
              <a:tabLst/>
              <a:defRPr/>
            </a:pPr>
            <a:r>
              <a:rPr kumimoji="0" lang="en-US" sz="4100" b="1" i="0" u="none" strike="noStrike" kern="1200" cap="none" spc="0" normalizeH="0" baseline="0" noProof="0" dirty="0" smtClean="0">
                <a:ln>
                  <a:noFill/>
                </a:ln>
                <a:solidFill>
                  <a:srgbClr val="02AAB2"/>
                </a:solidFill>
                <a:effectLst/>
                <a:uLnTx/>
                <a:uFillTx/>
                <a:latin typeface="Calibri" pitchFamily="34" charset="0"/>
                <a:ea typeface="+mn-ea"/>
                <a:cs typeface="+mn-cs"/>
              </a:rPr>
              <a:t>Sexual</a:t>
            </a:r>
            <a:r>
              <a:rPr kumimoji="0" lang="en-US" sz="4100" b="0" i="0" u="none" strike="noStrike" kern="1200" cap="none" spc="0" normalizeH="0" baseline="0" noProof="0" dirty="0" smtClean="0">
                <a:ln>
                  <a:noFill/>
                </a:ln>
                <a:solidFill>
                  <a:schemeClr val="tx1">
                    <a:lumMod val="65000"/>
                    <a:lumOff val="35000"/>
                  </a:schemeClr>
                </a:solidFill>
                <a:effectLst/>
                <a:uLnTx/>
                <a:uFillTx/>
                <a:latin typeface="Calibri" pitchFamily="34" charset="0"/>
                <a:ea typeface="+mn-ea"/>
                <a:cs typeface="+mn-cs"/>
              </a:rPr>
              <a:t> (desire, libido)</a:t>
            </a:r>
          </a:p>
          <a:p>
            <a:pPr marL="342900" marR="0" lvl="0" indent="-342900" algn="l" defTabSz="914400" rtl="0" eaLnBrk="1" fontAlgn="auto" latinLnBrk="0" hangingPunct="1">
              <a:lnSpc>
                <a:spcPct val="210000"/>
              </a:lnSpc>
              <a:spcBef>
                <a:spcPct val="20000"/>
              </a:spcBef>
              <a:spcAft>
                <a:spcPts val="0"/>
              </a:spcAft>
              <a:buClrTx/>
              <a:buSzTx/>
              <a:buFont typeface="Arial" pitchFamily="34" charset="0"/>
              <a:buChar char="•"/>
              <a:tabLst/>
              <a:defRPr/>
            </a:pPr>
            <a:endParaRPr lang="en-US" sz="3000" dirty="0" smtClean="0">
              <a:solidFill>
                <a:schemeClr val="tx1">
                  <a:lumMod val="65000"/>
                  <a:lumOff val="35000"/>
                </a:schemeClr>
              </a:solidFill>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a:ln>
                <a:noFill/>
              </a:ln>
              <a:solidFill>
                <a:schemeClr val="tx1">
                  <a:lumMod val="65000"/>
                  <a:lumOff val="35000"/>
                </a:schemeClr>
              </a:solidFill>
              <a:effectLst/>
              <a:uLnTx/>
              <a:uFillTx/>
              <a:latin typeface="Calibri" pitchFamily="34" charset="0"/>
              <a:ea typeface="+mn-ea"/>
              <a:cs typeface="+mn-cs"/>
            </a:endParaRPr>
          </a:p>
        </p:txBody>
      </p:sp>
      <p:pic>
        <p:nvPicPr>
          <p:cNvPr id="5" name="Picture 4" descr="RM1010559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7826" y="1814666"/>
            <a:ext cx="2510888" cy="386778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ewBrandpptTmp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26434</TotalTime>
  <Words>978</Words>
  <Application>Microsoft Office PowerPoint</Application>
  <PresentationFormat>On-screen Show (4:3)</PresentationFormat>
  <Paragraphs>104</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NewBrandpptTmp4</vt:lpstr>
      <vt:lpstr>PowerPoint Presentation</vt:lpstr>
      <vt:lpstr>PowerPoint Presentation</vt:lpstr>
      <vt:lpstr>PowerPoint Presentation</vt:lpstr>
      <vt:lpstr>Target the Sources of Aging</vt:lpstr>
      <vt:lpstr>Concerns with Aging</vt:lpstr>
      <vt:lpstr>PowerPoint Presentation</vt:lpstr>
      <vt:lpstr>Concerns with Aging</vt:lpstr>
      <vt:lpstr>A Global Consumer Need</vt:lpstr>
      <vt:lpstr>What Is Vitality?</vt:lpstr>
      <vt:lpstr>Vitality Declines With Age</vt:lpstr>
      <vt:lpstr>Mitochondria: A Key Source of Youthful Vitality</vt:lpstr>
      <vt:lpstr>PowerPoint Presentation</vt:lpstr>
      <vt:lpstr>PowerPoint Presentation</vt:lpstr>
      <vt:lpstr>Latest ageLOC Discovery</vt:lpstr>
      <vt:lpstr>Restore Youthful Vitality</vt:lpstr>
      <vt:lpstr>ageLOC Vitality</vt:lpstr>
      <vt:lpstr>Key Takeaways</vt:lpstr>
      <vt:lpstr>PowerPoint Presentation</vt:lpstr>
      <vt:lpstr>PowerPoint Presentation</vt:lpstr>
    </vt:vector>
  </TitlesOfParts>
  <Company>Nuskin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ageLOC Vitality Presentation 2</dc:title>
  <dc:creator>pct</dc:creator>
  <cp:lastModifiedBy>Andrew Adair</cp:lastModifiedBy>
  <cp:revision>986</cp:revision>
  <cp:lastPrinted>2010-07-01T16:49:53Z</cp:lastPrinted>
  <dcterms:created xsi:type="dcterms:W3CDTF">2010-07-01T21:14:15Z</dcterms:created>
  <dcterms:modified xsi:type="dcterms:W3CDTF">2015-06-22T20:07:58Z</dcterms:modified>
</cp:coreProperties>
</file>