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4"/>
  </p:sldMasterIdLst>
  <p:notesMasterIdLst>
    <p:notesMasterId r:id="rId22"/>
  </p:notesMasterIdLst>
  <p:handoutMasterIdLst>
    <p:handoutMasterId r:id="rId23"/>
  </p:handoutMasterIdLst>
  <p:sldIdLst>
    <p:sldId id="314" r:id="rId5"/>
    <p:sldId id="272" r:id="rId6"/>
    <p:sldId id="320" r:id="rId7"/>
    <p:sldId id="303" r:id="rId8"/>
    <p:sldId id="291" r:id="rId9"/>
    <p:sldId id="312" r:id="rId10"/>
    <p:sldId id="301" r:id="rId11"/>
    <p:sldId id="310" r:id="rId12"/>
    <p:sldId id="294" r:id="rId13"/>
    <p:sldId id="318" r:id="rId14"/>
    <p:sldId id="307" r:id="rId15"/>
    <p:sldId id="308" r:id="rId16"/>
    <p:sldId id="309" r:id="rId17"/>
    <p:sldId id="321" r:id="rId18"/>
    <p:sldId id="322" r:id="rId19"/>
    <p:sldId id="323" r:id="rId20"/>
    <p:sldId id="276" r:id="rId21"/>
  </p:sldIdLst>
  <p:sldSz cx="9144000" cy="5143500" type="screen16x9"/>
  <p:notesSz cx="7010400" cy="9223375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 indent="2286000">
      <a:defRPr>
        <a:latin typeface="Calibri"/>
        <a:ea typeface="Calibri"/>
        <a:cs typeface="Calibri"/>
        <a:sym typeface="Calibri"/>
      </a:defRPr>
    </a:lvl6pPr>
    <a:lvl7pPr indent="2743200">
      <a:defRPr>
        <a:latin typeface="Calibri"/>
        <a:ea typeface="Calibri"/>
        <a:cs typeface="Calibri"/>
        <a:sym typeface="Calibri"/>
      </a:defRPr>
    </a:lvl7pPr>
    <a:lvl8pPr indent="3200400">
      <a:defRPr>
        <a:latin typeface="Calibri"/>
        <a:ea typeface="Calibri"/>
        <a:cs typeface="Calibri"/>
        <a:sym typeface="Calibri"/>
      </a:defRPr>
    </a:lvl8pPr>
    <a:lvl9pPr indent="3657600">
      <a:defRPr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na" initials="D" lastIdx="5" clrIdx="0"/>
  <p:cmAuthor id="1" name="k.c. holley" initials="KC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646569"/>
    <a:srgbClr val="77777A"/>
    <a:srgbClr val="ADD9C9"/>
    <a:srgbClr val="96BDDC"/>
    <a:srgbClr val="0082BC"/>
    <a:srgbClr val="007EB1"/>
    <a:srgbClr val="00C3C6"/>
    <a:srgbClr val="000830"/>
    <a:srgbClr val="0008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41" autoAdjust="0"/>
    <p:restoredTop sz="78598" autoAdjust="0"/>
  </p:normalViewPr>
  <p:slideViewPr>
    <p:cSldViewPr snapToGrid="0" snapToObjects="1">
      <p:cViewPr varScale="1">
        <p:scale>
          <a:sx n="76" d="100"/>
          <a:sy n="76" d="100"/>
        </p:scale>
        <p:origin x="912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63E54-3693-674C-9B83-A92C42DCBACA}" type="datetimeFigureOut">
              <a:rPr lang="en-US" smtClean="0"/>
              <a:t>11/30/2016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98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7598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800E6-57F7-4846-81AF-35C0C5651A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1026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431800" y="692150"/>
            <a:ext cx="6146800" cy="3459163"/>
          </a:xfrm>
          <a:prstGeom prst="rect">
            <a:avLst/>
          </a:prstGeom>
        </p:spPr>
        <p:txBody>
          <a:bodyPr lIns="92757" tIns="46378" rIns="92757" bIns="46378"/>
          <a:lstStyle/>
          <a:p>
            <a:pPr lvl="0"/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34720" y="4381103"/>
            <a:ext cx="5140960" cy="4150519"/>
          </a:xfrm>
          <a:prstGeom prst="rect">
            <a:avLst/>
          </a:prstGeom>
        </p:spPr>
        <p:txBody>
          <a:bodyPr lIns="92757" tIns="46378" rIns="92757" bIns="46378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8205288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0213" y="692150"/>
            <a:ext cx="6149975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892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0000"/>
                </a:solidFill>
              </a:rPr>
              <a:t>Nu Skin</a:t>
            </a:r>
            <a:r>
              <a:rPr lang="zh-TW" altLang="en-US" dirty="0">
                <a:solidFill>
                  <a:srgbClr val="FF0000"/>
                </a:solidFill>
              </a:rPr>
              <a:t>（</a:t>
            </a:r>
            <a:r>
              <a:rPr lang="en-US" dirty="0">
                <a:solidFill>
                  <a:srgbClr val="FF0000"/>
                </a:solidFill>
              </a:rPr>
              <a:t>2015</a:t>
            </a:r>
            <a:r>
              <a:rPr lang="zh-TW" altLang="en-US" dirty="0">
                <a:solidFill>
                  <a:srgbClr val="FF0000"/>
                </a:solidFill>
              </a:rPr>
              <a:t>）。</a:t>
            </a:r>
            <a:r>
              <a:rPr lang="en-US" dirty="0">
                <a:solidFill>
                  <a:srgbClr val="FF0000"/>
                </a:solidFill>
              </a:rPr>
              <a:t>[12</a:t>
            </a:r>
            <a:r>
              <a:rPr lang="zh-TW" altLang="en-US" dirty="0">
                <a:solidFill>
                  <a:srgbClr val="FF0000"/>
                </a:solidFill>
              </a:rPr>
              <a:t>週臨床實驗－</a:t>
            </a:r>
            <a:r>
              <a:rPr lang="en-US" altLang="zh-TW" dirty="0" err="1">
                <a:solidFill>
                  <a:srgbClr val="FF0000"/>
                </a:solidFill>
              </a:rPr>
              <a:t>ageLOC</a:t>
            </a:r>
            <a:r>
              <a:rPr lang="en-US" altLang="zh-TW" dirty="0">
                <a:solidFill>
                  <a:srgbClr val="FF0000"/>
                </a:solidFill>
              </a:rPr>
              <a:t> Me </a:t>
            </a:r>
            <a:r>
              <a:rPr lang="zh-TW" altLang="en-US" dirty="0">
                <a:solidFill>
                  <a:srgbClr val="FF0000"/>
                </a:solidFill>
              </a:rPr>
              <a:t>精華的抗老化療效測評</a:t>
            </a:r>
            <a:r>
              <a:rPr lang="en-US" dirty="0">
                <a:solidFill>
                  <a:srgbClr val="FF0000"/>
                </a:solidFill>
              </a:rPr>
              <a:t>]</a:t>
            </a:r>
            <a:r>
              <a:rPr lang="zh-TW" altLang="en-US" dirty="0">
                <a:solidFill>
                  <a:srgbClr val="FF0000"/>
                </a:solidFill>
              </a:rPr>
              <a:t>。未發表的原始資料。</a:t>
            </a:r>
            <a:br>
              <a:rPr lang="en-US" altLang="zh-TW" dirty="0">
                <a:solidFill>
                  <a:srgbClr val="FF0000"/>
                </a:solidFill>
              </a:rPr>
            </a:br>
            <a:endParaRPr lang="en-US" sz="2200" dirty="0">
              <a:effectLst/>
              <a:latin typeface="+mj-lt"/>
              <a:ea typeface="+mj-ea"/>
              <a:cs typeface="+mj-cs"/>
              <a:sym typeface="Helvetica Neue"/>
            </a:endParaRP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>
                <a:sym typeface="Helvetica Neue"/>
              </a:rPr>
              <a:t>此照片為 </a:t>
            </a:r>
            <a:r>
              <a:rPr lang="en-US" altLang="zh-TW" sz="2400" dirty="0">
                <a:sym typeface="Helvetica Neue"/>
              </a:rPr>
              <a:t>Nu Skin </a:t>
            </a:r>
            <a:r>
              <a:rPr lang="zh-TW" altLang="en-US" sz="2400" dirty="0">
                <a:sym typeface="Helvetica Neue"/>
              </a:rPr>
              <a:t>在中國委託之第三方的臨床測試，顯示</a:t>
            </a:r>
            <a:r>
              <a:rPr lang="en-US" altLang="zh-TW" sz="2400" dirty="0">
                <a:sym typeface="Helvetica Neue"/>
              </a:rPr>
              <a:t>12</a:t>
            </a:r>
            <a:r>
              <a:rPr lang="zh-TW" altLang="en-US" sz="2400" dirty="0">
                <a:sym typeface="Helvetica Neue"/>
              </a:rPr>
              <a:t>週使用前後的基準與結果．</a:t>
            </a:r>
            <a:r>
              <a:rPr lang="en-US" sz="2400" dirty="0">
                <a:sym typeface="Helvetica Neue"/>
              </a:rPr>
              <a:t>60 </a:t>
            </a:r>
            <a:r>
              <a:rPr lang="zh-TW" altLang="en-US" sz="2400" dirty="0">
                <a:sym typeface="Helvetica Neue"/>
              </a:rPr>
              <a:t>位參與者被召集並分為兩個小組．隨意分派參與者到不同的組別，來使用其中一種</a:t>
            </a:r>
            <a:r>
              <a:rPr lang="en-US" altLang="zh-TW" sz="2400" dirty="0" err="1">
                <a:sym typeface="Helvetica Neue"/>
              </a:rPr>
              <a:t>ageLOC</a:t>
            </a:r>
            <a:r>
              <a:rPr lang="en-US" altLang="zh-TW" sz="2400" dirty="0">
                <a:sym typeface="Helvetica Neue"/>
              </a:rPr>
              <a:t> Me</a:t>
            </a:r>
            <a:r>
              <a:rPr lang="zh-TW" altLang="en-US" sz="2400" dirty="0">
                <a:sym typeface="Helvetica Neue"/>
              </a:rPr>
              <a:t>精華組合。臨床評等、自主評核、儀器和照片皆在第</a:t>
            </a:r>
            <a:r>
              <a:rPr lang="en-US" altLang="zh-TW" sz="2400" dirty="0">
                <a:sym typeface="Helvetica Neue"/>
              </a:rPr>
              <a:t>1</a:t>
            </a:r>
            <a:r>
              <a:rPr lang="zh-TW" altLang="en-US" sz="2400" dirty="0">
                <a:sym typeface="Helvetica Neue"/>
              </a:rPr>
              <a:t>、</a:t>
            </a:r>
            <a:r>
              <a:rPr lang="en-US" altLang="zh-TW" sz="2400" dirty="0">
                <a:sym typeface="Helvetica Neue"/>
              </a:rPr>
              <a:t>2</a:t>
            </a:r>
            <a:r>
              <a:rPr lang="zh-TW" altLang="en-US" sz="2400" dirty="0">
                <a:sym typeface="Helvetica Neue"/>
              </a:rPr>
              <a:t>、</a:t>
            </a:r>
            <a:r>
              <a:rPr lang="en-US" altLang="zh-TW" sz="2400" dirty="0">
                <a:sym typeface="Helvetica Neue"/>
              </a:rPr>
              <a:t>4</a:t>
            </a:r>
            <a:r>
              <a:rPr lang="zh-TW" altLang="en-US" sz="2400" dirty="0">
                <a:sym typeface="Helvetica Neue"/>
              </a:rPr>
              <a:t>、</a:t>
            </a:r>
            <a:r>
              <a:rPr lang="en-US" altLang="zh-TW" sz="2400" dirty="0">
                <a:sym typeface="Helvetica Neue"/>
              </a:rPr>
              <a:t>8</a:t>
            </a:r>
            <a:r>
              <a:rPr lang="zh-TW" altLang="en-US" sz="2400" dirty="0">
                <a:sym typeface="Helvetica Neue"/>
              </a:rPr>
              <a:t>與</a:t>
            </a:r>
            <a:r>
              <a:rPr lang="en-US" altLang="zh-TW" sz="2400" dirty="0">
                <a:sym typeface="Helvetica Neue"/>
              </a:rPr>
              <a:t>12</a:t>
            </a:r>
            <a:r>
              <a:rPr lang="zh-TW" altLang="en-US" sz="2400" dirty="0">
                <a:sym typeface="Helvetica Neue"/>
              </a:rPr>
              <a:t>週時記錄下來。</a:t>
            </a:r>
            <a:r>
              <a:rPr lang="en-US" sz="2400" dirty="0">
                <a:sym typeface="Helvetica Neue"/>
              </a:rPr>
              <a:t>2015</a:t>
            </a:r>
            <a:r>
              <a:rPr lang="zh-TW" altLang="en-US" sz="2400" dirty="0">
                <a:sym typeface="Helvetica Neue"/>
              </a:rPr>
              <a:t>年</a:t>
            </a:r>
            <a:r>
              <a:rPr lang="en-US" altLang="zh-TW" sz="2400" dirty="0">
                <a:sym typeface="Helvetica Neue"/>
              </a:rPr>
              <a:t>10</a:t>
            </a:r>
            <a:r>
              <a:rPr lang="zh-TW" altLang="en-US" sz="2400" dirty="0">
                <a:sym typeface="Helvetica Neue"/>
              </a:rPr>
              <a:t>月。</a:t>
            </a:r>
            <a:endParaRPr lang="en-US" sz="2400" dirty="0">
              <a:solidFill>
                <a:schemeClr val="tx1"/>
              </a:solidFill>
              <a:latin typeface="Arial"/>
              <a:cs typeface="Arial"/>
              <a:sym typeface="Helvetica Neue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988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0000"/>
                </a:solidFill>
              </a:rPr>
              <a:t>Nu Skin</a:t>
            </a:r>
            <a:r>
              <a:rPr lang="zh-TW" altLang="en-US" dirty="0">
                <a:solidFill>
                  <a:srgbClr val="FF0000"/>
                </a:solidFill>
              </a:rPr>
              <a:t>（</a:t>
            </a:r>
            <a:r>
              <a:rPr lang="en-US" dirty="0">
                <a:solidFill>
                  <a:srgbClr val="FF0000"/>
                </a:solidFill>
              </a:rPr>
              <a:t>2015</a:t>
            </a:r>
            <a:r>
              <a:rPr lang="zh-TW" altLang="en-US" dirty="0">
                <a:solidFill>
                  <a:srgbClr val="FF0000"/>
                </a:solidFill>
              </a:rPr>
              <a:t>）。</a:t>
            </a:r>
            <a:r>
              <a:rPr lang="en-US" dirty="0">
                <a:solidFill>
                  <a:srgbClr val="FF0000"/>
                </a:solidFill>
              </a:rPr>
              <a:t>[12</a:t>
            </a:r>
            <a:r>
              <a:rPr lang="zh-TW" altLang="en-US" dirty="0">
                <a:solidFill>
                  <a:srgbClr val="FF0000"/>
                </a:solidFill>
              </a:rPr>
              <a:t>週臨床實驗－</a:t>
            </a:r>
            <a:r>
              <a:rPr lang="en-US" altLang="zh-TW" dirty="0" err="1">
                <a:solidFill>
                  <a:srgbClr val="FF0000"/>
                </a:solidFill>
              </a:rPr>
              <a:t>ageLOC</a:t>
            </a:r>
            <a:r>
              <a:rPr lang="en-US" altLang="zh-TW" dirty="0">
                <a:solidFill>
                  <a:srgbClr val="FF0000"/>
                </a:solidFill>
              </a:rPr>
              <a:t> Me </a:t>
            </a:r>
            <a:r>
              <a:rPr lang="zh-TW" altLang="en-US" dirty="0">
                <a:solidFill>
                  <a:srgbClr val="FF0000"/>
                </a:solidFill>
              </a:rPr>
              <a:t>精華的抗老化療效測評</a:t>
            </a:r>
            <a:r>
              <a:rPr lang="en-US" dirty="0">
                <a:solidFill>
                  <a:srgbClr val="FF0000"/>
                </a:solidFill>
              </a:rPr>
              <a:t>]</a:t>
            </a:r>
            <a:r>
              <a:rPr lang="zh-TW" altLang="en-US" dirty="0">
                <a:solidFill>
                  <a:srgbClr val="FF0000"/>
                </a:solidFill>
              </a:rPr>
              <a:t>。未發表的原始資料。</a:t>
            </a:r>
            <a:br>
              <a:rPr lang="en-US" altLang="zh-TW" dirty="0">
                <a:solidFill>
                  <a:srgbClr val="FF0000"/>
                </a:solidFill>
              </a:rPr>
            </a:br>
            <a:endParaRPr lang="en-US" sz="2000" dirty="0">
              <a:effectLst/>
              <a:latin typeface="+mj-lt"/>
              <a:ea typeface="+mj-ea"/>
              <a:cs typeface="+mj-cs"/>
              <a:sym typeface="Helvetica Neue"/>
            </a:endParaRP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>
                <a:sym typeface="Helvetica Neue"/>
              </a:rPr>
              <a:t>此照片為 </a:t>
            </a:r>
            <a:r>
              <a:rPr lang="en-US" altLang="zh-TW" sz="2000" dirty="0">
                <a:sym typeface="Helvetica Neue"/>
              </a:rPr>
              <a:t>Nu Skin </a:t>
            </a:r>
            <a:r>
              <a:rPr lang="zh-TW" altLang="en-US" sz="2000" dirty="0">
                <a:sym typeface="Helvetica Neue"/>
              </a:rPr>
              <a:t>在中國委託之第三方的臨床測試，顯示</a:t>
            </a:r>
            <a:r>
              <a:rPr lang="en-US" altLang="zh-TW" sz="2000" dirty="0">
                <a:sym typeface="Helvetica Neue"/>
              </a:rPr>
              <a:t>12</a:t>
            </a:r>
            <a:r>
              <a:rPr lang="zh-TW" altLang="en-US" sz="2000" dirty="0">
                <a:sym typeface="Helvetica Neue"/>
              </a:rPr>
              <a:t>週使用前後的基準與結果．</a:t>
            </a:r>
            <a:r>
              <a:rPr lang="en-US" sz="2000" dirty="0">
                <a:sym typeface="Helvetica Neue"/>
              </a:rPr>
              <a:t>60 </a:t>
            </a:r>
            <a:r>
              <a:rPr lang="zh-TW" altLang="en-US" sz="2000" dirty="0">
                <a:sym typeface="Helvetica Neue"/>
              </a:rPr>
              <a:t>位參與者被召集並分為兩個小組．隨意分派參與者到不同的組別，來使用其中一種</a:t>
            </a:r>
            <a:r>
              <a:rPr lang="en-US" altLang="zh-TW" sz="2000" dirty="0" err="1">
                <a:sym typeface="Helvetica Neue"/>
              </a:rPr>
              <a:t>ageLOC</a:t>
            </a:r>
            <a:r>
              <a:rPr lang="en-US" altLang="zh-TW" sz="2000" dirty="0">
                <a:sym typeface="Helvetica Neue"/>
              </a:rPr>
              <a:t> Me</a:t>
            </a:r>
            <a:r>
              <a:rPr lang="zh-TW" altLang="en-US" sz="2000" dirty="0">
                <a:sym typeface="Helvetica Neue"/>
              </a:rPr>
              <a:t>精華組合。臨床評等、自主評核、儀器和照片皆在第</a:t>
            </a:r>
            <a:r>
              <a:rPr lang="en-US" altLang="zh-TW" sz="2000" dirty="0">
                <a:sym typeface="Helvetica Neue"/>
              </a:rPr>
              <a:t>1</a:t>
            </a:r>
            <a:r>
              <a:rPr lang="zh-TW" altLang="en-US" sz="2000" dirty="0">
                <a:sym typeface="Helvetica Neue"/>
              </a:rPr>
              <a:t>、</a:t>
            </a:r>
            <a:r>
              <a:rPr lang="en-US" altLang="zh-TW" sz="2000" dirty="0">
                <a:sym typeface="Helvetica Neue"/>
              </a:rPr>
              <a:t>2</a:t>
            </a:r>
            <a:r>
              <a:rPr lang="zh-TW" altLang="en-US" sz="2000" dirty="0">
                <a:sym typeface="Helvetica Neue"/>
              </a:rPr>
              <a:t>、</a:t>
            </a:r>
            <a:r>
              <a:rPr lang="en-US" altLang="zh-TW" sz="2000" dirty="0">
                <a:sym typeface="Helvetica Neue"/>
              </a:rPr>
              <a:t>4</a:t>
            </a:r>
            <a:r>
              <a:rPr lang="zh-TW" altLang="en-US" sz="2000" dirty="0">
                <a:sym typeface="Helvetica Neue"/>
              </a:rPr>
              <a:t>、</a:t>
            </a:r>
            <a:r>
              <a:rPr lang="en-US" altLang="zh-TW" sz="2000" dirty="0">
                <a:sym typeface="Helvetica Neue"/>
              </a:rPr>
              <a:t>8</a:t>
            </a:r>
            <a:r>
              <a:rPr lang="zh-TW" altLang="en-US" sz="2000" dirty="0">
                <a:sym typeface="Helvetica Neue"/>
              </a:rPr>
              <a:t>與</a:t>
            </a:r>
            <a:r>
              <a:rPr lang="en-US" altLang="zh-TW" sz="2000" dirty="0">
                <a:sym typeface="Helvetica Neue"/>
              </a:rPr>
              <a:t>12</a:t>
            </a:r>
            <a:r>
              <a:rPr lang="zh-TW" altLang="en-US" sz="2000" dirty="0">
                <a:sym typeface="Helvetica Neue"/>
              </a:rPr>
              <a:t>週時記錄下來。</a:t>
            </a:r>
            <a:r>
              <a:rPr lang="en-US" sz="2000" dirty="0">
                <a:sym typeface="Helvetica Neue"/>
              </a:rPr>
              <a:t>2015</a:t>
            </a:r>
            <a:r>
              <a:rPr lang="zh-TW" altLang="en-US" sz="2000" dirty="0">
                <a:sym typeface="Helvetica Neue"/>
              </a:rPr>
              <a:t>年</a:t>
            </a:r>
            <a:r>
              <a:rPr lang="en-US" altLang="zh-TW" sz="2000" dirty="0">
                <a:sym typeface="Helvetica Neue"/>
              </a:rPr>
              <a:t>10</a:t>
            </a:r>
            <a:r>
              <a:rPr lang="zh-TW" altLang="en-US" sz="2000" dirty="0">
                <a:sym typeface="Helvetica Neue"/>
              </a:rPr>
              <a:t>月。</a:t>
            </a:r>
            <a:endParaRPr lang="en-US" sz="2000" dirty="0">
              <a:solidFill>
                <a:schemeClr val="tx1"/>
              </a:solidFill>
              <a:latin typeface="Arial"/>
              <a:cs typeface="Arial"/>
              <a:sym typeface="Helvetica Neue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0546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0000"/>
                </a:solidFill>
              </a:rPr>
              <a:t>Nu Skin</a:t>
            </a:r>
            <a:r>
              <a:rPr lang="zh-TW" altLang="en-US" dirty="0">
                <a:solidFill>
                  <a:srgbClr val="FF0000"/>
                </a:solidFill>
              </a:rPr>
              <a:t>（</a:t>
            </a:r>
            <a:r>
              <a:rPr lang="en-US" dirty="0">
                <a:solidFill>
                  <a:srgbClr val="FF0000"/>
                </a:solidFill>
              </a:rPr>
              <a:t>2015</a:t>
            </a:r>
            <a:r>
              <a:rPr lang="zh-TW" altLang="en-US" dirty="0">
                <a:solidFill>
                  <a:srgbClr val="FF0000"/>
                </a:solidFill>
              </a:rPr>
              <a:t>）。</a:t>
            </a:r>
            <a:r>
              <a:rPr lang="en-US" dirty="0">
                <a:solidFill>
                  <a:srgbClr val="FF0000"/>
                </a:solidFill>
              </a:rPr>
              <a:t>[12</a:t>
            </a:r>
            <a:r>
              <a:rPr lang="zh-TW" altLang="en-US" dirty="0">
                <a:solidFill>
                  <a:srgbClr val="FF0000"/>
                </a:solidFill>
              </a:rPr>
              <a:t>週臨床實驗－</a:t>
            </a:r>
            <a:r>
              <a:rPr lang="en-US" altLang="zh-TW" dirty="0" err="1">
                <a:solidFill>
                  <a:srgbClr val="FF0000"/>
                </a:solidFill>
              </a:rPr>
              <a:t>ageLOC</a:t>
            </a:r>
            <a:r>
              <a:rPr lang="en-US" altLang="zh-TW" dirty="0">
                <a:solidFill>
                  <a:srgbClr val="FF0000"/>
                </a:solidFill>
              </a:rPr>
              <a:t> Me </a:t>
            </a:r>
            <a:r>
              <a:rPr lang="zh-TW" altLang="en-US" dirty="0">
                <a:solidFill>
                  <a:srgbClr val="FF0000"/>
                </a:solidFill>
              </a:rPr>
              <a:t>精華的抗老化療效測評</a:t>
            </a:r>
            <a:r>
              <a:rPr lang="en-US" dirty="0">
                <a:solidFill>
                  <a:srgbClr val="FF0000"/>
                </a:solidFill>
              </a:rPr>
              <a:t>]</a:t>
            </a:r>
            <a:r>
              <a:rPr lang="zh-TW" altLang="en-US" dirty="0">
                <a:solidFill>
                  <a:srgbClr val="FF0000"/>
                </a:solidFill>
              </a:rPr>
              <a:t>。未發表的原始資料。</a:t>
            </a:r>
            <a:br>
              <a:rPr lang="en-US" altLang="zh-TW" dirty="0">
                <a:solidFill>
                  <a:srgbClr val="FF0000"/>
                </a:solidFill>
              </a:rPr>
            </a:br>
            <a:endParaRPr lang="en-US" sz="2400" dirty="0">
              <a:effectLst/>
              <a:latin typeface="+mj-lt"/>
              <a:ea typeface="+mj-ea"/>
              <a:cs typeface="+mj-cs"/>
              <a:sym typeface="Helvetica Neue"/>
            </a:endParaRP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>
                <a:sym typeface="Helvetica Neue"/>
              </a:rPr>
              <a:t>此照片為 </a:t>
            </a:r>
            <a:r>
              <a:rPr lang="en-US" altLang="zh-TW" sz="2400" dirty="0">
                <a:sym typeface="Helvetica Neue"/>
              </a:rPr>
              <a:t>Nu Skin </a:t>
            </a:r>
            <a:r>
              <a:rPr lang="zh-TW" altLang="en-US" sz="2400" dirty="0">
                <a:sym typeface="Helvetica Neue"/>
              </a:rPr>
              <a:t>在中國委託之第三方的臨床測試，顯示</a:t>
            </a:r>
            <a:r>
              <a:rPr lang="en-US" altLang="zh-TW" sz="2400" dirty="0">
                <a:sym typeface="Helvetica Neue"/>
              </a:rPr>
              <a:t>12</a:t>
            </a:r>
            <a:r>
              <a:rPr lang="zh-TW" altLang="en-US" sz="2400" dirty="0">
                <a:sym typeface="Helvetica Neue"/>
              </a:rPr>
              <a:t>週使用前後的基準與結果．</a:t>
            </a:r>
            <a:r>
              <a:rPr lang="en-US" sz="2400" dirty="0">
                <a:sym typeface="Helvetica Neue"/>
              </a:rPr>
              <a:t>60 </a:t>
            </a:r>
            <a:r>
              <a:rPr lang="zh-TW" altLang="en-US" sz="2400" dirty="0">
                <a:sym typeface="Helvetica Neue"/>
              </a:rPr>
              <a:t>位參與者被召集並分為兩個小組．隨意分派參與者到不同的組別，來使用其中一種</a:t>
            </a:r>
            <a:r>
              <a:rPr lang="en-US" altLang="zh-TW" sz="2400" dirty="0" err="1">
                <a:sym typeface="Helvetica Neue"/>
              </a:rPr>
              <a:t>ageLOC</a:t>
            </a:r>
            <a:r>
              <a:rPr lang="en-US" altLang="zh-TW" sz="2400" dirty="0">
                <a:sym typeface="Helvetica Neue"/>
              </a:rPr>
              <a:t> Me</a:t>
            </a:r>
            <a:r>
              <a:rPr lang="zh-TW" altLang="en-US" sz="2400" dirty="0">
                <a:sym typeface="Helvetica Neue"/>
              </a:rPr>
              <a:t>精華組合。臨床評等、自主評核、儀器和照片皆在第</a:t>
            </a:r>
            <a:r>
              <a:rPr lang="en-US" altLang="zh-TW" sz="2400" dirty="0">
                <a:sym typeface="Helvetica Neue"/>
              </a:rPr>
              <a:t>1</a:t>
            </a:r>
            <a:r>
              <a:rPr lang="zh-TW" altLang="en-US" sz="2400" dirty="0">
                <a:sym typeface="Helvetica Neue"/>
              </a:rPr>
              <a:t>、</a:t>
            </a:r>
            <a:r>
              <a:rPr lang="en-US" altLang="zh-TW" sz="2400" dirty="0">
                <a:sym typeface="Helvetica Neue"/>
              </a:rPr>
              <a:t>2</a:t>
            </a:r>
            <a:r>
              <a:rPr lang="zh-TW" altLang="en-US" sz="2400" dirty="0">
                <a:sym typeface="Helvetica Neue"/>
              </a:rPr>
              <a:t>、</a:t>
            </a:r>
            <a:r>
              <a:rPr lang="en-US" altLang="zh-TW" sz="2400" dirty="0">
                <a:sym typeface="Helvetica Neue"/>
              </a:rPr>
              <a:t>4</a:t>
            </a:r>
            <a:r>
              <a:rPr lang="zh-TW" altLang="en-US" sz="2400" dirty="0">
                <a:sym typeface="Helvetica Neue"/>
              </a:rPr>
              <a:t>、</a:t>
            </a:r>
            <a:r>
              <a:rPr lang="en-US" altLang="zh-TW" sz="2400" dirty="0">
                <a:sym typeface="Helvetica Neue"/>
              </a:rPr>
              <a:t>8</a:t>
            </a:r>
            <a:r>
              <a:rPr lang="zh-TW" altLang="en-US" sz="2400" dirty="0">
                <a:sym typeface="Helvetica Neue"/>
              </a:rPr>
              <a:t>與</a:t>
            </a:r>
            <a:r>
              <a:rPr lang="en-US" altLang="zh-TW" sz="2400" dirty="0">
                <a:sym typeface="Helvetica Neue"/>
              </a:rPr>
              <a:t>12</a:t>
            </a:r>
            <a:r>
              <a:rPr lang="zh-TW" altLang="en-US" sz="2400" dirty="0">
                <a:sym typeface="Helvetica Neue"/>
              </a:rPr>
              <a:t>週時記錄下來。</a:t>
            </a:r>
            <a:r>
              <a:rPr lang="en-US" sz="2400" dirty="0">
                <a:sym typeface="Helvetica Neue"/>
              </a:rPr>
              <a:t>2015</a:t>
            </a:r>
            <a:r>
              <a:rPr lang="zh-TW" altLang="en-US" sz="2400" dirty="0">
                <a:sym typeface="Helvetica Neue"/>
              </a:rPr>
              <a:t>年</a:t>
            </a:r>
            <a:r>
              <a:rPr lang="en-US" altLang="zh-TW" sz="2400" dirty="0">
                <a:sym typeface="Helvetica Neue"/>
              </a:rPr>
              <a:t>10</a:t>
            </a:r>
            <a:r>
              <a:rPr lang="zh-TW" altLang="en-US" sz="2400" dirty="0">
                <a:sym typeface="Helvetica Neue"/>
              </a:rPr>
              <a:t>月。</a:t>
            </a:r>
            <a:endParaRPr lang="en-US" sz="2400" dirty="0">
              <a:solidFill>
                <a:schemeClr val="tx1"/>
              </a:solidFill>
              <a:latin typeface="Arial"/>
              <a:cs typeface="Arial"/>
              <a:sym typeface="Helvetica Neue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9915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0000"/>
                </a:solidFill>
              </a:rPr>
              <a:t>Nu Skin</a:t>
            </a:r>
            <a:r>
              <a:rPr lang="zh-TW" altLang="en-US" dirty="0">
                <a:solidFill>
                  <a:srgbClr val="FF0000"/>
                </a:solidFill>
              </a:rPr>
              <a:t>（</a:t>
            </a:r>
            <a:r>
              <a:rPr lang="en-US" dirty="0">
                <a:solidFill>
                  <a:srgbClr val="FF0000"/>
                </a:solidFill>
              </a:rPr>
              <a:t>2015</a:t>
            </a:r>
            <a:r>
              <a:rPr lang="zh-TW" altLang="en-US" dirty="0">
                <a:solidFill>
                  <a:srgbClr val="FF0000"/>
                </a:solidFill>
              </a:rPr>
              <a:t>）。</a:t>
            </a:r>
            <a:r>
              <a:rPr lang="en-US" dirty="0">
                <a:solidFill>
                  <a:srgbClr val="FF0000"/>
                </a:solidFill>
              </a:rPr>
              <a:t>[16</a:t>
            </a:r>
            <a:r>
              <a:rPr lang="zh-TW" altLang="en-US" dirty="0">
                <a:solidFill>
                  <a:srgbClr val="FF0000"/>
                </a:solidFill>
              </a:rPr>
              <a:t>週臨床實驗－</a:t>
            </a:r>
            <a:r>
              <a:rPr lang="en-US" altLang="zh-TW" dirty="0" err="1">
                <a:solidFill>
                  <a:srgbClr val="FF0000"/>
                </a:solidFill>
              </a:rPr>
              <a:t>ageLOC</a:t>
            </a:r>
            <a:r>
              <a:rPr lang="en-US" altLang="zh-TW" dirty="0">
                <a:solidFill>
                  <a:srgbClr val="FF0000"/>
                </a:solidFill>
              </a:rPr>
              <a:t> Me </a:t>
            </a:r>
            <a:r>
              <a:rPr lang="zh-TW" altLang="en-US" dirty="0">
                <a:solidFill>
                  <a:srgbClr val="FF0000"/>
                </a:solidFill>
              </a:rPr>
              <a:t>精華的抗老化療效測評</a:t>
            </a:r>
            <a:r>
              <a:rPr lang="en-US" dirty="0">
                <a:solidFill>
                  <a:srgbClr val="FF0000"/>
                </a:solidFill>
              </a:rPr>
              <a:t>]</a:t>
            </a:r>
            <a:r>
              <a:rPr lang="zh-TW" altLang="en-US" dirty="0">
                <a:solidFill>
                  <a:srgbClr val="FF0000"/>
                </a:solidFill>
              </a:rPr>
              <a:t>。未發表的原始資料。</a:t>
            </a:r>
            <a:endParaRPr lang="en-US" dirty="0">
              <a:solidFill>
                <a:srgbClr val="FF0000"/>
              </a:solidFill>
            </a:endParaRP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200" dirty="0">
              <a:effectLst/>
              <a:latin typeface="+mj-lt"/>
              <a:ea typeface="+mj-ea"/>
              <a:cs typeface="+mj-cs"/>
              <a:sym typeface="Helvetica Neue"/>
            </a:endParaRP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>
                <a:sym typeface="Helvetica Neue"/>
              </a:rPr>
              <a:t>此照片為 </a:t>
            </a:r>
            <a:r>
              <a:rPr lang="en-US" altLang="zh-TW" sz="2000" dirty="0">
                <a:sym typeface="Helvetica Neue"/>
              </a:rPr>
              <a:t>Nu Skin </a:t>
            </a:r>
            <a:r>
              <a:rPr lang="zh-TW" altLang="en-US" sz="2000" dirty="0">
                <a:sym typeface="Helvetica Neue"/>
              </a:rPr>
              <a:t>在</a:t>
            </a:r>
            <a:r>
              <a:rPr lang="zh-TW" altLang="en-US" sz="2000" dirty="0">
                <a:solidFill>
                  <a:schemeClr val="tx1"/>
                </a:solidFill>
                <a:sym typeface="Helvetica Neue"/>
              </a:rPr>
              <a:t>美國</a:t>
            </a:r>
            <a:r>
              <a:rPr lang="zh-TW" altLang="en-US" sz="2000" dirty="0">
                <a:sym typeface="Helvetica Neue"/>
              </a:rPr>
              <a:t>委託之第三方的臨床測試，顯示</a:t>
            </a:r>
            <a:r>
              <a:rPr lang="en-US" altLang="zh-TW" sz="2000" dirty="0">
                <a:sym typeface="Helvetica Neue"/>
              </a:rPr>
              <a:t>16</a:t>
            </a:r>
            <a:r>
              <a:rPr lang="zh-TW" altLang="en-US" sz="2000" dirty="0">
                <a:sym typeface="Helvetica Neue"/>
              </a:rPr>
              <a:t>週使用前後的基準與結果．</a:t>
            </a:r>
            <a:r>
              <a:rPr lang="en-US" sz="2000" dirty="0">
                <a:sym typeface="Helvetica Neue"/>
              </a:rPr>
              <a:t>60 </a:t>
            </a:r>
            <a:r>
              <a:rPr lang="zh-TW" altLang="en-US" sz="2000" dirty="0">
                <a:sym typeface="Helvetica Neue"/>
              </a:rPr>
              <a:t>位參與者被召集並分為兩個小組．隨意分派參與者到不同的組別，來使用其中一種</a:t>
            </a:r>
            <a:r>
              <a:rPr lang="en-US" altLang="zh-TW" sz="2000" dirty="0" err="1">
                <a:sym typeface="Helvetica Neue"/>
              </a:rPr>
              <a:t>ageLOC</a:t>
            </a:r>
            <a:r>
              <a:rPr lang="en-US" altLang="zh-TW" sz="2000" dirty="0">
                <a:sym typeface="Helvetica Neue"/>
              </a:rPr>
              <a:t> Me</a:t>
            </a:r>
            <a:r>
              <a:rPr lang="zh-TW" altLang="en-US" sz="2000" dirty="0">
                <a:sym typeface="Helvetica Neue"/>
              </a:rPr>
              <a:t>精華組合。臨床評等、自主評核、儀器和照片皆在第</a:t>
            </a:r>
            <a:r>
              <a:rPr lang="en-US" altLang="zh-TW" sz="2000" dirty="0">
                <a:sym typeface="Helvetica Neue"/>
              </a:rPr>
              <a:t>1</a:t>
            </a:r>
            <a:r>
              <a:rPr lang="zh-TW" altLang="en-US" sz="2000" dirty="0">
                <a:sym typeface="Helvetica Neue"/>
              </a:rPr>
              <a:t>、</a:t>
            </a:r>
            <a:r>
              <a:rPr lang="en-US" altLang="zh-TW" sz="2000" dirty="0">
                <a:sym typeface="Helvetica Neue"/>
              </a:rPr>
              <a:t>4</a:t>
            </a:r>
            <a:r>
              <a:rPr lang="zh-TW" altLang="en-US" sz="2000" dirty="0">
                <a:sym typeface="Helvetica Neue"/>
              </a:rPr>
              <a:t>、</a:t>
            </a:r>
            <a:r>
              <a:rPr lang="en-US" altLang="zh-TW" sz="2000" dirty="0">
                <a:sym typeface="Helvetica Neue"/>
              </a:rPr>
              <a:t>8</a:t>
            </a:r>
            <a:r>
              <a:rPr lang="zh-TW" altLang="en-US" sz="2000" dirty="0">
                <a:sym typeface="Helvetica Neue"/>
              </a:rPr>
              <a:t>、</a:t>
            </a:r>
            <a:r>
              <a:rPr lang="en-US" altLang="zh-TW" sz="2000" dirty="0">
                <a:sym typeface="Helvetica Neue"/>
              </a:rPr>
              <a:t>12</a:t>
            </a:r>
            <a:r>
              <a:rPr lang="zh-TW" altLang="en-US" sz="2000" dirty="0">
                <a:sym typeface="Helvetica Neue"/>
              </a:rPr>
              <a:t>與</a:t>
            </a:r>
            <a:r>
              <a:rPr lang="en-US" altLang="zh-TW" sz="2000" dirty="0">
                <a:sym typeface="Helvetica Neue"/>
              </a:rPr>
              <a:t>16</a:t>
            </a:r>
            <a:r>
              <a:rPr lang="zh-TW" altLang="en-US" sz="2000" dirty="0">
                <a:sym typeface="Helvetica Neue"/>
              </a:rPr>
              <a:t>週時記錄下來。</a:t>
            </a:r>
            <a:r>
              <a:rPr lang="en-US" sz="2000" dirty="0">
                <a:sym typeface="Helvetica Neue"/>
              </a:rPr>
              <a:t>2015</a:t>
            </a:r>
            <a:r>
              <a:rPr lang="zh-TW" altLang="en-US" sz="2000" dirty="0">
                <a:sym typeface="Helvetica Neue"/>
              </a:rPr>
              <a:t>年</a:t>
            </a:r>
            <a:r>
              <a:rPr lang="zh-TW" altLang="zh-TW" sz="2000" dirty="0">
                <a:sym typeface="Helvetica Neue"/>
              </a:rPr>
              <a:t>3</a:t>
            </a:r>
            <a:r>
              <a:rPr lang="zh-TW" altLang="en-US" sz="2000" dirty="0">
                <a:sym typeface="Helvetica Neue"/>
              </a:rPr>
              <a:t>月。</a:t>
            </a:r>
            <a:endParaRPr lang="en-US" sz="2000" dirty="0">
              <a:solidFill>
                <a:schemeClr val="tx1"/>
              </a:solidFill>
              <a:latin typeface="Arial"/>
              <a:cs typeface="Arial"/>
              <a:sym typeface="Helvetica Neue"/>
            </a:endParaRP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991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</a:rPr>
              <a:t>Nu Skin</a:t>
            </a:r>
            <a:r>
              <a:rPr lang="zh-TW" altLang="en-US" sz="2400" dirty="0">
                <a:solidFill>
                  <a:schemeClr val="tx1"/>
                </a:solidFill>
              </a:rPr>
              <a:t>（</a:t>
            </a:r>
            <a:r>
              <a:rPr lang="en-US" sz="2400" dirty="0">
                <a:solidFill>
                  <a:schemeClr val="tx1"/>
                </a:solidFill>
              </a:rPr>
              <a:t>2015</a:t>
            </a:r>
            <a:r>
              <a:rPr lang="zh-TW" altLang="en-US" sz="2400" dirty="0">
                <a:solidFill>
                  <a:schemeClr val="tx1"/>
                </a:solidFill>
              </a:rPr>
              <a:t>）。</a:t>
            </a:r>
            <a:r>
              <a:rPr lang="en-US" sz="2400" dirty="0">
                <a:solidFill>
                  <a:schemeClr val="tx1"/>
                </a:solidFill>
              </a:rPr>
              <a:t>[16</a:t>
            </a:r>
            <a:r>
              <a:rPr lang="zh-TW" altLang="en-US" sz="2400" dirty="0">
                <a:solidFill>
                  <a:schemeClr val="tx1"/>
                </a:solidFill>
              </a:rPr>
              <a:t>週臨床實驗－</a:t>
            </a:r>
            <a:r>
              <a:rPr lang="en-US" altLang="zh-TW" sz="2400" dirty="0" err="1">
                <a:solidFill>
                  <a:schemeClr val="tx1"/>
                </a:solidFill>
              </a:rPr>
              <a:t>ageLOC</a:t>
            </a:r>
            <a:r>
              <a:rPr lang="en-US" altLang="zh-TW" sz="2400" dirty="0">
                <a:solidFill>
                  <a:schemeClr val="tx1"/>
                </a:solidFill>
              </a:rPr>
              <a:t> Me </a:t>
            </a:r>
            <a:r>
              <a:rPr lang="zh-TW" altLang="en-US" sz="2400" dirty="0">
                <a:solidFill>
                  <a:schemeClr val="tx1"/>
                </a:solidFill>
              </a:rPr>
              <a:t>精華的抗老化療效測評</a:t>
            </a:r>
            <a:r>
              <a:rPr lang="en-US" sz="2400" dirty="0">
                <a:solidFill>
                  <a:schemeClr val="tx1"/>
                </a:solidFill>
              </a:rPr>
              <a:t>]</a:t>
            </a:r>
            <a:r>
              <a:rPr lang="zh-TW" altLang="en-US" sz="2400" dirty="0">
                <a:solidFill>
                  <a:schemeClr val="tx1"/>
                </a:solidFill>
              </a:rPr>
              <a:t>。未發表的原始資料。</a:t>
            </a:r>
            <a:endParaRPr lang="en-US" sz="2400" dirty="0">
              <a:solidFill>
                <a:schemeClr val="tx1"/>
              </a:solidFill>
            </a:endParaRP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chemeClr val="tx1"/>
              </a:solidFill>
              <a:sym typeface="Helvetica Neue"/>
            </a:endParaRP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>
                <a:solidFill>
                  <a:schemeClr val="tx1"/>
                </a:solidFill>
                <a:sym typeface="Helvetica Neue"/>
              </a:rPr>
              <a:t>此照片為 </a:t>
            </a:r>
            <a:r>
              <a:rPr lang="en-US" altLang="zh-TW" sz="2400" dirty="0">
                <a:solidFill>
                  <a:schemeClr val="tx1"/>
                </a:solidFill>
                <a:sym typeface="Helvetica Neue"/>
              </a:rPr>
              <a:t>Nu Skin </a:t>
            </a:r>
            <a:r>
              <a:rPr lang="zh-TW" altLang="en-US" sz="2400" dirty="0">
                <a:solidFill>
                  <a:schemeClr val="tx1"/>
                </a:solidFill>
                <a:sym typeface="Helvetica Neue"/>
              </a:rPr>
              <a:t>在美國委託之第三方的臨床測試，顯示</a:t>
            </a:r>
            <a:r>
              <a:rPr lang="en-US" altLang="zh-TW" sz="2400" dirty="0">
                <a:solidFill>
                  <a:schemeClr val="tx1"/>
                </a:solidFill>
                <a:sym typeface="Helvetica Neue"/>
              </a:rPr>
              <a:t>16</a:t>
            </a:r>
            <a:r>
              <a:rPr lang="zh-TW" altLang="en-US" sz="2400" dirty="0">
                <a:solidFill>
                  <a:schemeClr val="tx1"/>
                </a:solidFill>
                <a:sym typeface="Helvetica Neue"/>
              </a:rPr>
              <a:t>週使用前後的基準與結果．</a:t>
            </a:r>
            <a:r>
              <a:rPr lang="en-US" sz="2400" dirty="0">
                <a:solidFill>
                  <a:schemeClr val="tx1"/>
                </a:solidFill>
                <a:sym typeface="Helvetica Neue"/>
              </a:rPr>
              <a:t>60 </a:t>
            </a:r>
            <a:r>
              <a:rPr lang="zh-TW" altLang="en-US" sz="2400" dirty="0">
                <a:solidFill>
                  <a:schemeClr val="tx1"/>
                </a:solidFill>
                <a:sym typeface="Helvetica Neue"/>
              </a:rPr>
              <a:t>位參與者被召集並分為兩個小組．隨意分派參與者到不同的組別，來使用其中一種</a:t>
            </a:r>
            <a:r>
              <a:rPr lang="en-US" altLang="zh-TW" sz="2400" dirty="0" err="1">
                <a:solidFill>
                  <a:schemeClr val="tx1"/>
                </a:solidFill>
                <a:sym typeface="Helvetica Neue"/>
              </a:rPr>
              <a:t>ageLOC</a:t>
            </a:r>
            <a:r>
              <a:rPr lang="en-US" altLang="zh-TW" sz="2400" dirty="0">
                <a:solidFill>
                  <a:schemeClr val="tx1"/>
                </a:solidFill>
                <a:sym typeface="Helvetica Neue"/>
              </a:rPr>
              <a:t> Me</a:t>
            </a:r>
            <a:r>
              <a:rPr lang="zh-TW" altLang="en-US" sz="2400" dirty="0">
                <a:solidFill>
                  <a:schemeClr val="tx1"/>
                </a:solidFill>
                <a:sym typeface="Helvetica Neue"/>
              </a:rPr>
              <a:t>精華組合。臨床評等、自主評核、儀器和照片皆在第</a:t>
            </a:r>
            <a:r>
              <a:rPr lang="en-US" altLang="zh-TW" sz="2400" dirty="0">
                <a:solidFill>
                  <a:schemeClr val="tx1"/>
                </a:solidFill>
                <a:sym typeface="Helvetica Neue"/>
              </a:rPr>
              <a:t>1</a:t>
            </a:r>
            <a:r>
              <a:rPr lang="zh-TW" altLang="en-US" sz="2400" dirty="0">
                <a:solidFill>
                  <a:schemeClr val="tx1"/>
                </a:solidFill>
                <a:sym typeface="Helvetica Neue"/>
              </a:rPr>
              <a:t>、</a:t>
            </a:r>
            <a:r>
              <a:rPr lang="en-US" altLang="zh-TW" sz="2400" dirty="0">
                <a:solidFill>
                  <a:schemeClr val="tx1"/>
                </a:solidFill>
                <a:sym typeface="Helvetica Neue"/>
              </a:rPr>
              <a:t>4</a:t>
            </a:r>
            <a:r>
              <a:rPr lang="zh-TW" altLang="en-US" sz="2400" dirty="0">
                <a:solidFill>
                  <a:schemeClr val="tx1"/>
                </a:solidFill>
                <a:sym typeface="Helvetica Neue"/>
              </a:rPr>
              <a:t>、</a:t>
            </a:r>
            <a:r>
              <a:rPr lang="en-US" altLang="zh-TW" sz="2400" dirty="0">
                <a:solidFill>
                  <a:schemeClr val="tx1"/>
                </a:solidFill>
                <a:sym typeface="Helvetica Neue"/>
              </a:rPr>
              <a:t>8</a:t>
            </a:r>
            <a:r>
              <a:rPr lang="zh-TW" altLang="en-US" sz="2400" dirty="0">
                <a:solidFill>
                  <a:schemeClr val="tx1"/>
                </a:solidFill>
                <a:sym typeface="Helvetica Neue"/>
              </a:rPr>
              <a:t>、</a:t>
            </a:r>
            <a:r>
              <a:rPr lang="en-US" altLang="zh-TW" sz="2400" dirty="0">
                <a:solidFill>
                  <a:schemeClr val="tx1"/>
                </a:solidFill>
                <a:sym typeface="Helvetica Neue"/>
              </a:rPr>
              <a:t>12</a:t>
            </a:r>
            <a:r>
              <a:rPr lang="zh-TW" altLang="en-US" sz="2400" dirty="0">
                <a:solidFill>
                  <a:schemeClr val="tx1"/>
                </a:solidFill>
                <a:sym typeface="Helvetica Neue"/>
              </a:rPr>
              <a:t>與</a:t>
            </a:r>
            <a:r>
              <a:rPr lang="en-US" altLang="zh-TW" sz="2400" dirty="0">
                <a:solidFill>
                  <a:schemeClr val="tx1"/>
                </a:solidFill>
                <a:sym typeface="Helvetica Neue"/>
              </a:rPr>
              <a:t>16</a:t>
            </a:r>
            <a:r>
              <a:rPr lang="zh-TW" altLang="en-US" sz="2400" dirty="0">
                <a:solidFill>
                  <a:schemeClr val="tx1"/>
                </a:solidFill>
                <a:sym typeface="Helvetica Neue"/>
              </a:rPr>
              <a:t>週時記錄下來。</a:t>
            </a:r>
            <a:r>
              <a:rPr lang="en-US" sz="2400" dirty="0">
                <a:solidFill>
                  <a:schemeClr val="tx1"/>
                </a:solidFill>
                <a:sym typeface="Helvetica Neue"/>
              </a:rPr>
              <a:t>2015</a:t>
            </a:r>
            <a:r>
              <a:rPr lang="zh-TW" altLang="en-US" sz="2400" dirty="0">
                <a:solidFill>
                  <a:schemeClr val="tx1"/>
                </a:solidFill>
                <a:sym typeface="Helvetica Neue"/>
              </a:rPr>
              <a:t>年</a:t>
            </a:r>
            <a:r>
              <a:rPr lang="zh-TW" altLang="zh-TW" sz="2400" dirty="0">
                <a:solidFill>
                  <a:schemeClr val="tx1"/>
                </a:solidFill>
                <a:sym typeface="Helvetica Neue"/>
              </a:rPr>
              <a:t>3</a:t>
            </a:r>
            <a:r>
              <a:rPr lang="zh-TW" altLang="en-US" sz="2400" dirty="0">
                <a:solidFill>
                  <a:schemeClr val="tx1"/>
                </a:solidFill>
                <a:sym typeface="Helvetica Neue"/>
              </a:rPr>
              <a:t>月。</a:t>
            </a:r>
            <a:endParaRPr lang="en-US" sz="2400" dirty="0">
              <a:solidFill>
                <a:schemeClr val="tx1"/>
              </a:solidFill>
              <a:sym typeface="Helvetica Neue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9915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</a:rPr>
              <a:t>Nu Skin</a:t>
            </a:r>
            <a:r>
              <a:rPr lang="zh-TW" altLang="en-US" sz="2400" dirty="0">
                <a:solidFill>
                  <a:schemeClr val="tx1"/>
                </a:solidFill>
              </a:rPr>
              <a:t>（</a:t>
            </a:r>
            <a:r>
              <a:rPr lang="en-US" sz="2400" dirty="0">
                <a:solidFill>
                  <a:schemeClr val="tx1"/>
                </a:solidFill>
              </a:rPr>
              <a:t>2015</a:t>
            </a:r>
            <a:r>
              <a:rPr lang="zh-TW" altLang="en-US" sz="2400" dirty="0">
                <a:solidFill>
                  <a:schemeClr val="tx1"/>
                </a:solidFill>
              </a:rPr>
              <a:t>）。</a:t>
            </a:r>
            <a:r>
              <a:rPr lang="en-US" sz="2400" dirty="0">
                <a:solidFill>
                  <a:schemeClr val="tx1"/>
                </a:solidFill>
              </a:rPr>
              <a:t>[16</a:t>
            </a:r>
            <a:r>
              <a:rPr lang="zh-TW" altLang="en-US" sz="2400" dirty="0">
                <a:solidFill>
                  <a:schemeClr val="tx1"/>
                </a:solidFill>
              </a:rPr>
              <a:t>週臨床實驗－</a:t>
            </a:r>
            <a:r>
              <a:rPr lang="en-US" altLang="zh-TW" sz="2400" dirty="0" err="1">
                <a:solidFill>
                  <a:schemeClr val="tx1"/>
                </a:solidFill>
              </a:rPr>
              <a:t>ageLOC</a:t>
            </a:r>
            <a:r>
              <a:rPr lang="en-US" altLang="zh-TW" sz="2400" dirty="0">
                <a:solidFill>
                  <a:schemeClr val="tx1"/>
                </a:solidFill>
              </a:rPr>
              <a:t> Me </a:t>
            </a:r>
            <a:r>
              <a:rPr lang="zh-TW" altLang="en-US" sz="2400" dirty="0">
                <a:solidFill>
                  <a:schemeClr val="tx1"/>
                </a:solidFill>
              </a:rPr>
              <a:t>精華的抗老化療效測評</a:t>
            </a:r>
            <a:r>
              <a:rPr lang="en-US" sz="2400" dirty="0">
                <a:solidFill>
                  <a:schemeClr val="tx1"/>
                </a:solidFill>
              </a:rPr>
              <a:t>]</a:t>
            </a:r>
            <a:r>
              <a:rPr lang="zh-TW" altLang="en-US" sz="2400" dirty="0">
                <a:solidFill>
                  <a:schemeClr val="tx1"/>
                </a:solidFill>
              </a:rPr>
              <a:t>。未發表的原始資料。</a:t>
            </a:r>
            <a:endParaRPr lang="en-US" sz="2400" dirty="0">
              <a:solidFill>
                <a:schemeClr val="tx1"/>
              </a:solidFill>
            </a:endParaRP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chemeClr val="tx1"/>
              </a:solidFill>
              <a:sym typeface="Helvetica Neue"/>
            </a:endParaRP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>
                <a:solidFill>
                  <a:schemeClr val="tx1"/>
                </a:solidFill>
                <a:sym typeface="Helvetica Neue"/>
              </a:rPr>
              <a:t>此照片為 </a:t>
            </a:r>
            <a:r>
              <a:rPr lang="en-US" altLang="zh-TW" sz="2400" dirty="0">
                <a:solidFill>
                  <a:schemeClr val="tx1"/>
                </a:solidFill>
                <a:sym typeface="Helvetica Neue"/>
              </a:rPr>
              <a:t>Nu Skin </a:t>
            </a:r>
            <a:r>
              <a:rPr lang="zh-TW" altLang="en-US" sz="2400" dirty="0">
                <a:solidFill>
                  <a:schemeClr val="tx1"/>
                </a:solidFill>
                <a:sym typeface="Helvetica Neue"/>
              </a:rPr>
              <a:t>在美國委託之第三方的臨床測試，顯示</a:t>
            </a:r>
            <a:r>
              <a:rPr lang="en-US" altLang="zh-TW" sz="2400" dirty="0">
                <a:solidFill>
                  <a:schemeClr val="tx1"/>
                </a:solidFill>
                <a:sym typeface="Helvetica Neue"/>
              </a:rPr>
              <a:t>16</a:t>
            </a:r>
            <a:r>
              <a:rPr lang="zh-TW" altLang="en-US" sz="2400" dirty="0">
                <a:solidFill>
                  <a:schemeClr val="tx1"/>
                </a:solidFill>
                <a:sym typeface="Helvetica Neue"/>
              </a:rPr>
              <a:t>週使用前後的基準與結果．</a:t>
            </a:r>
            <a:r>
              <a:rPr lang="en-US" sz="2400" dirty="0">
                <a:solidFill>
                  <a:schemeClr val="tx1"/>
                </a:solidFill>
                <a:sym typeface="Helvetica Neue"/>
              </a:rPr>
              <a:t>60 </a:t>
            </a:r>
            <a:r>
              <a:rPr lang="zh-TW" altLang="en-US" sz="2400" dirty="0">
                <a:solidFill>
                  <a:schemeClr val="tx1"/>
                </a:solidFill>
                <a:sym typeface="Helvetica Neue"/>
              </a:rPr>
              <a:t>位參與者被召集並分為兩個小組．隨意分派參與者到不同的組別，來使用其中一種</a:t>
            </a:r>
            <a:r>
              <a:rPr lang="en-US" altLang="zh-TW" sz="2400" dirty="0" err="1">
                <a:solidFill>
                  <a:schemeClr val="tx1"/>
                </a:solidFill>
                <a:sym typeface="Helvetica Neue"/>
              </a:rPr>
              <a:t>ageLOC</a:t>
            </a:r>
            <a:r>
              <a:rPr lang="en-US" altLang="zh-TW" sz="2400" dirty="0">
                <a:solidFill>
                  <a:schemeClr val="tx1"/>
                </a:solidFill>
                <a:sym typeface="Helvetica Neue"/>
              </a:rPr>
              <a:t> Me</a:t>
            </a:r>
            <a:r>
              <a:rPr lang="zh-TW" altLang="en-US" sz="2400" dirty="0">
                <a:solidFill>
                  <a:schemeClr val="tx1"/>
                </a:solidFill>
                <a:sym typeface="Helvetica Neue"/>
              </a:rPr>
              <a:t>精華組合。臨床評等、自主評核、儀器和照片皆在第</a:t>
            </a:r>
            <a:r>
              <a:rPr lang="en-US" altLang="zh-TW" sz="2400" dirty="0">
                <a:solidFill>
                  <a:schemeClr val="tx1"/>
                </a:solidFill>
                <a:sym typeface="Helvetica Neue"/>
              </a:rPr>
              <a:t>1</a:t>
            </a:r>
            <a:r>
              <a:rPr lang="zh-TW" altLang="en-US" sz="2400" dirty="0">
                <a:solidFill>
                  <a:schemeClr val="tx1"/>
                </a:solidFill>
                <a:sym typeface="Helvetica Neue"/>
              </a:rPr>
              <a:t>、</a:t>
            </a:r>
            <a:r>
              <a:rPr lang="en-US" altLang="zh-TW" sz="2400" dirty="0">
                <a:solidFill>
                  <a:schemeClr val="tx1"/>
                </a:solidFill>
                <a:sym typeface="Helvetica Neue"/>
              </a:rPr>
              <a:t>4</a:t>
            </a:r>
            <a:r>
              <a:rPr lang="zh-TW" altLang="en-US" sz="2400" dirty="0">
                <a:solidFill>
                  <a:schemeClr val="tx1"/>
                </a:solidFill>
                <a:sym typeface="Helvetica Neue"/>
              </a:rPr>
              <a:t>、</a:t>
            </a:r>
            <a:r>
              <a:rPr lang="en-US" altLang="zh-TW" sz="2400" dirty="0">
                <a:solidFill>
                  <a:schemeClr val="tx1"/>
                </a:solidFill>
                <a:sym typeface="Helvetica Neue"/>
              </a:rPr>
              <a:t>8</a:t>
            </a:r>
            <a:r>
              <a:rPr lang="zh-TW" altLang="en-US" sz="2400" dirty="0">
                <a:solidFill>
                  <a:schemeClr val="tx1"/>
                </a:solidFill>
                <a:sym typeface="Helvetica Neue"/>
              </a:rPr>
              <a:t>、</a:t>
            </a:r>
            <a:r>
              <a:rPr lang="en-US" altLang="zh-TW" sz="2400" dirty="0">
                <a:solidFill>
                  <a:schemeClr val="tx1"/>
                </a:solidFill>
                <a:sym typeface="Helvetica Neue"/>
              </a:rPr>
              <a:t>12</a:t>
            </a:r>
            <a:r>
              <a:rPr lang="zh-TW" altLang="en-US" sz="2400" dirty="0">
                <a:solidFill>
                  <a:schemeClr val="tx1"/>
                </a:solidFill>
                <a:sym typeface="Helvetica Neue"/>
              </a:rPr>
              <a:t>與</a:t>
            </a:r>
            <a:r>
              <a:rPr lang="en-US" altLang="zh-TW" sz="2400" dirty="0">
                <a:solidFill>
                  <a:schemeClr val="tx1"/>
                </a:solidFill>
                <a:sym typeface="Helvetica Neue"/>
              </a:rPr>
              <a:t>16</a:t>
            </a:r>
            <a:r>
              <a:rPr lang="zh-TW" altLang="en-US" sz="2400" dirty="0">
                <a:solidFill>
                  <a:schemeClr val="tx1"/>
                </a:solidFill>
                <a:sym typeface="Helvetica Neue"/>
              </a:rPr>
              <a:t>週時記錄下來。</a:t>
            </a:r>
            <a:r>
              <a:rPr lang="en-US" sz="2400" dirty="0">
                <a:solidFill>
                  <a:schemeClr val="tx1"/>
                </a:solidFill>
                <a:sym typeface="Helvetica Neue"/>
              </a:rPr>
              <a:t>2015</a:t>
            </a:r>
            <a:r>
              <a:rPr lang="zh-TW" altLang="en-US" sz="2400" dirty="0">
                <a:solidFill>
                  <a:schemeClr val="tx1"/>
                </a:solidFill>
                <a:sym typeface="Helvetica Neue"/>
              </a:rPr>
              <a:t>年</a:t>
            </a:r>
            <a:r>
              <a:rPr lang="zh-TW" altLang="zh-TW" sz="2400" dirty="0">
                <a:solidFill>
                  <a:schemeClr val="tx1"/>
                </a:solidFill>
                <a:sym typeface="Helvetica Neue"/>
              </a:rPr>
              <a:t>3</a:t>
            </a:r>
            <a:r>
              <a:rPr lang="zh-TW" altLang="en-US" sz="2400" dirty="0">
                <a:solidFill>
                  <a:schemeClr val="tx1"/>
                </a:solidFill>
                <a:sym typeface="Helvetica Neue"/>
              </a:rPr>
              <a:t>月。</a:t>
            </a:r>
            <a:endParaRPr lang="en-US" sz="2400" dirty="0">
              <a:solidFill>
                <a:schemeClr val="tx1"/>
              </a:solidFill>
              <a:sym typeface="Helvetica Neue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991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0213" y="692150"/>
            <a:ext cx="6149975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b="0" i="0" dirty="0"/>
              <a:t>身為</a:t>
            </a:r>
            <a:r>
              <a:rPr lang="en-US" sz="2400" b="0" i="0" dirty="0"/>
              <a:t> Nu Skin’s </a:t>
            </a:r>
            <a:r>
              <a:rPr lang="zh-TW" altLang="en-US" sz="2400" b="0" i="0" dirty="0"/>
              <a:t>獨家的抗老化科學，我們不斷的找出</a:t>
            </a:r>
            <a:r>
              <a:rPr lang="en-US" sz="2400" b="0" i="0" baseline="0" dirty="0" err="1"/>
              <a:t>ageLOC</a:t>
            </a:r>
            <a:r>
              <a:rPr lang="zh-TW" altLang="en-US" sz="2400" b="0" i="0" baseline="0" dirty="0"/>
              <a:t>中新的成分，這些成分皆為針對減少肌膚老化的問題。這個不斷的進步使我們可以擴展我們的成分混和物。目前，我們已找出新的、獨特的成分混和物能夠處理更複雜的老化根源。這些研究已經引領我們，使成分能夠開始抵銷環境因素所導致過早老化的影響。這是目前</a:t>
            </a:r>
            <a:r>
              <a:rPr lang="en-US" sz="2400" b="0" i="0" baseline="0" dirty="0" err="1"/>
              <a:t>ageLOC</a:t>
            </a:r>
            <a:r>
              <a:rPr lang="zh-TW" altLang="en-US" sz="2400" b="0" i="0" baseline="0" dirty="0"/>
              <a:t>最棒的一部分。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776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0213" y="692150"/>
            <a:ext cx="6149975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b="0" i="0" dirty="0"/>
              <a:t>以客製化的理念來設計，我們將「療法」產品分成</a:t>
            </a:r>
            <a:r>
              <a:rPr lang="en-US" altLang="zh-TW" sz="2000" b="0" i="0" dirty="0"/>
              <a:t>3</a:t>
            </a:r>
            <a:r>
              <a:rPr lang="zh-TW" altLang="en-US" sz="2000" b="0" i="0" dirty="0"/>
              <a:t>種不同的精華。</a:t>
            </a:r>
            <a:r>
              <a:rPr lang="zh-TW" altLang="en-US" sz="2000" b="0" i="0" baseline="0" dirty="0"/>
              <a:t>這類新型方法使</a:t>
            </a:r>
            <a:r>
              <a:rPr lang="en-US" altLang="zh-TW" sz="2000" b="0" i="0" baseline="0" dirty="0"/>
              <a:t>3</a:t>
            </a:r>
            <a:r>
              <a:rPr lang="zh-TW" altLang="en-US" sz="2000" b="0" i="0" baseline="0" dirty="0"/>
              <a:t>種目標精華和成分在使用當下做結合，並專注於您專屬的肌膚問題上。所以這個方式不只能客製化，同時也能使高濃縮的關鍵成分有更多不同的排列組合，這不是能夠隨便調配進單一產品的，這樣的方式能提供更好的產品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458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0213" y="692150"/>
            <a:ext cx="6149975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389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0213" y="692150"/>
            <a:ext cx="6149975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kumimoji="1" lang="zh-TW" altLang="en-US" sz="2400" dirty="0"/>
              <a:t>為了幫助您受益於最先進的抗老化肌膚護理，</a:t>
            </a:r>
            <a:r>
              <a:rPr kumimoji="1" lang="en-US" altLang="ja-JP" sz="2400" dirty="0"/>
              <a:t> Nu Skin </a:t>
            </a:r>
            <a:r>
              <a:rPr kumimoji="1" lang="zh-TW" altLang="en-US" sz="2400" dirty="0"/>
              <a:t>打造了迷你肌膚護理實驗室，讓您可以放在家中使用。我們是做肌膚護理的公司，而且為了讓您的肌膚獲得最好的益處，我們需要發展一個擁有微層科技的裝置。這三個精華的結合提升了您在家中使用產品的經驗。</a:t>
            </a: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591558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0213" y="692150"/>
            <a:ext cx="6149975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defTabSz="463784" rtl="0">
              <a:lnSpc>
                <a:spcPct val="100000"/>
              </a:lnSpc>
              <a:defRPr/>
            </a:pPr>
            <a:r>
              <a:rPr lang="en-US" altLang="zh-TW" sz="2400" dirty="0" err="1"/>
              <a:t>A</a:t>
            </a:r>
            <a:r>
              <a:rPr lang="en-US" sz="2400" dirty="0" err="1"/>
              <a:t>geLOC</a:t>
            </a:r>
            <a:r>
              <a:rPr lang="en-US" sz="2400" dirty="0"/>
              <a:t> Me</a:t>
            </a:r>
            <a:r>
              <a:rPr lang="zh-TW" altLang="en-US" sz="2400" dirty="0"/>
              <a:t>裝置可以把客製化的精華編織為</a:t>
            </a:r>
            <a:r>
              <a:rPr lang="en-US" altLang="zh-TW" sz="2400" dirty="0"/>
              <a:t>40</a:t>
            </a:r>
            <a:r>
              <a:rPr lang="zh-TW" altLang="en-US" sz="2400" dirty="0"/>
              <a:t>層，並且平均分配關鍵成分，同時善用精華結合且有效增加抗老化成分的吸收率．</a:t>
            </a:r>
            <a:endParaRPr lang="en-US" altLang="zh-TW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336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0213" y="692150"/>
            <a:ext cx="6149975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200" baseline="0" dirty="0" err="1">
                <a:latin typeface="+mj-lt"/>
                <a:ea typeface="+mj-ea"/>
                <a:cs typeface="+mj-cs"/>
                <a:sym typeface="Helvetica Neue"/>
              </a:rPr>
              <a:t>ageLOC</a:t>
            </a:r>
            <a:r>
              <a:rPr lang="en-US" sz="2200" baseline="0" dirty="0">
                <a:latin typeface="+mj-lt"/>
                <a:ea typeface="+mj-ea"/>
                <a:cs typeface="+mj-cs"/>
                <a:sym typeface="Helvetica Neue"/>
              </a:rPr>
              <a:t> Me</a:t>
            </a:r>
            <a:r>
              <a:rPr lang="zh-TW" altLang="en-US" sz="2200" baseline="0" dirty="0">
                <a:latin typeface="+mj-lt"/>
                <a:ea typeface="+mj-ea"/>
                <a:cs typeface="+mj-cs"/>
                <a:sym typeface="Helvetica Neue"/>
              </a:rPr>
              <a:t>專利包括提供客製化肌膚護理（液體</a:t>
            </a:r>
            <a:r>
              <a:rPr lang="zh-TW" altLang="en-US" sz="2200" b="0" i="0" u="none" strike="noStrike" dirty="0">
                <a:effectLst/>
                <a:latin typeface="+mj-lt"/>
                <a:ea typeface="+mj-ea"/>
                <a:cs typeface="+mj-cs"/>
                <a:sym typeface="Helvetica Neue"/>
              </a:rPr>
              <a:t>匣、裝置、與組裝</a:t>
            </a:r>
            <a:r>
              <a:rPr lang="en-US" altLang="zh-TW" sz="2200" baseline="0" dirty="0">
                <a:latin typeface="+mj-lt"/>
                <a:ea typeface="+mj-ea"/>
                <a:cs typeface="+mj-cs"/>
                <a:sym typeface="Helvetica Neue"/>
              </a:rPr>
              <a:t>)</a:t>
            </a:r>
            <a:r>
              <a:rPr lang="zh-TW" altLang="en-US" sz="2200" baseline="0" dirty="0">
                <a:latin typeface="+mj-lt"/>
                <a:ea typeface="+mj-ea"/>
                <a:cs typeface="+mj-cs"/>
                <a:sym typeface="Helvetica Neue"/>
              </a:rPr>
              <a:t>．我們必須保護公司的智慧財產，來確保除了您（直銷商）以外，沒有其他人可以賣這個裝置．我們的專利協助確保沒有其他人複製我們的智慧財產、或是做相同聲明的疑慮。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19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968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0213" y="692150"/>
            <a:ext cx="6149975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defTabSz="450662">
              <a:lnSpc>
                <a:spcPct val="117999"/>
              </a:lnSpc>
              <a:defRPr/>
            </a:pPr>
            <a:r>
              <a:rPr lang="en-US" dirty="0"/>
              <a:t>Nu</a:t>
            </a:r>
            <a:r>
              <a:rPr lang="en-US" baseline="0" dirty="0"/>
              <a:t> Skin</a:t>
            </a:r>
            <a:r>
              <a:rPr lang="zh-TW" altLang="en-US" baseline="0" dirty="0"/>
              <a:t>（</a:t>
            </a:r>
            <a:r>
              <a:rPr lang="en-US" baseline="0" dirty="0"/>
              <a:t>2015</a:t>
            </a:r>
            <a:r>
              <a:rPr lang="zh-TW" altLang="en-US" baseline="0" dirty="0"/>
              <a:t>）。</a:t>
            </a:r>
            <a:r>
              <a:rPr lang="en-US" baseline="0" dirty="0"/>
              <a:t>[</a:t>
            </a:r>
            <a:r>
              <a:rPr lang="zh-TW" altLang="en-US" baseline="0" dirty="0"/>
              <a:t>試管內的資料，在</a:t>
            </a:r>
            <a:r>
              <a:rPr lang="en-US" baseline="0" dirty="0" err="1"/>
              <a:t>ageLOC</a:t>
            </a:r>
            <a:r>
              <a:rPr lang="en-US" baseline="0" dirty="0"/>
              <a:t> Me</a:t>
            </a:r>
            <a:r>
              <a:rPr lang="zh-TW" altLang="en-US" baseline="0" dirty="0"/>
              <a:t>精華的結合方式中說明不同膚質的吸收量</a:t>
            </a:r>
            <a:r>
              <a:rPr lang="en-US" baseline="0" dirty="0"/>
              <a:t>]</a:t>
            </a:r>
            <a:r>
              <a:rPr lang="zh-TW" altLang="en-US" baseline="0" dirty="0"/>
              <a:t>。未發表的原始資料。</a:t>
            </a:r>
            <a:br>
              <a:rPr lang="en-US" altLang="zh-TW" baseline="0" dirty="0"/>
            </a:br>
            <a:endParaRPr lang="en-US" baseline="0" dirty="0"/>
          </a:p>
          <a:p>
            <a:pPr marL="0" marR="0" indent="0" algn="l" defTabSz="450662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aseline="0" dirty="0"/>
              <a:t>在開發時我們擔心不適當的結合三種精華，可能會導致潛在的危險或是沒有辦法涵蓋所有的肌膚範圍。研究顯示若透過</a:t>
            </a:r>
            <a:r>
              <a:rPr lang="en-US" baseline="0" dirty="0" err="1"/>
              <a:t>ageLOC</a:t>
            </a:r>
            <a:r>
              <a:rPr lang="en-US" baseline="0" dirty="0"/>
              <a:t> Me</a:t>
            </a:r>
            <a:r>
              <a:rPr lang="zh-TW" altLang="en-US" baseline="0" dirty="0"/>
              <a:t>裝置，這些精華能夠均勻分配，確保三種精華都能在塗抹於肌膚以前均勻的分配。因此當您在塗抹時，所有的精華能夠在您的臉上均勻的塗抹。</a:t>
            </a:r>
            <a:br>
              <a:rPr lang="en-US" altLang="zh-TW" baseline="0" dirty="0"/>
            </a:br>
            <a:endParaRPr lang="en-US" baseline="0" dirty="0"/>
          </a:p>
          <a:p>
            <a:pPr marL="0" marR="0" indent="0" algn="l" defTabSz="450662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aseline="0" dirty="0"/>
              <a:t>此外，我們委託第三方的測試機構來測量關鍵成分的吸收度，測試分為以</a:t>
            </a:r>
            <a:r>
              <a:rPr lang="en-US" altLang="zh-TW" baseline="0" dirty="0" err="1"/>
              <a:t>ageLOC</a:t>
            </a:r>
            <a:r>
              <a:rPr lang="en-US" altLang="zh-TW" baseline="0" dirty="0"/>
              <a:t> Me</a:t>
            </a:r>
            <a:r>
              <a:rPr lang="zh-TW" altLang="en-US" baseline="0" dirty="0"/>
              <a:t>裝置結合、和沒有使用裝置結合的精華。令人驚訝的是，使用</a:t>
            </a:r>
            <a:r>
              <a:rPr lang="en-US" altLang="zh-TW" baseline="0" dirty="0" err="1"/>
              <a:t>ageLOC</a:t>
            </a:r>
            <a:r>
              <a:rPr lang="en-US" altLang="zh-TW" baseline="0" dirty="0"/>
              <a:t> Me</a:t>
            </a:r>
            <a:r>
              <a:rPr lang="zh-TW" altLang="en-US" baseline="0" dirty="0"/>
              <a:t>裝置結合的精華，比起沒有使用裝置的精華高了三倍的吸收率。這顯示另一個使用</a:t>
            </a:r>
            <a:r>
              <a:rPr lang="en-US" altLang="zh-TW" baseline="0" dirty="0" err="1"/>
              <a:t>ageLOC</a:t>
            </a:r>
            <a:r>
              <a:rPr lang="zh-TW" altLang="en-US" baseline="0" dirty="0"/>
              <a:t> </a:t>
            </a:r>
            <a:r>
              <a:rPr lang="en-US" altLang="zh-TW" baseline="0" dirty="0"/>
              <a:t>Me</a:t>
            </a:r>
            <a:r>
              <a:rPr lang="zh-TW" altLang="en-US" baseline="0" dirty="0"/>
              <a:t>裝置的優勢，也無庸置疑的是</a:t>
            </a:r>
            <a:r>
              <a:rPr lang="en-US" altLang="zh-TW" baseline="0" dirty="0" err="1"/>
              <a:t>ageLOC</a:t>
            </a:r>
            <a:r>
              <a:rPr lang="en-US" altLang="zh-TW" baseline="0" dirty="0"/>
              <a:t> Me</a:t>
            </a:r>
            <a:r>
              <a:rPr lang="zh-TW" altLang="en-US" baseline="0" dirty="0"/>
              <a:t>系統中一個重要部分．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180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Users/erin%201/Documents/Logos/NS%20DTBY%20final%20logos%20clear%20zone.png" TargetMode="Externa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erin%201/Desktop/fountainWht%20icon%20reg%20logo%20no%20tm.png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Users/erin%201/Documents/Logos/NS%20DTBY%20final%20logos%20clear%20zone.png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Users/erin%201/Documents/Logos/NS%20DTBY%20final%20logos%20clear%20zone.png" TargetMode="Externa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3416349"/>
          </a:xfrm>
          <a:prstGeom prst="rect">
            <a:avLst/>
          </a:prstGeom>
          <a:gradFill flip="none" rotWithShape="1">
            <a:gsLst>
              <a:gs pos="78000">
                <a:srgbClr val="005DA6"/>
              </a:gs>
              <a:gs pos="5000">
                <a:srgbClr val="00BFC9"/>
              </a:gs>
            </a:gsLst>
            <a:path path="circle">
              <a:fillToRect t="100000" r="100000"/>
            </a:path>
            <a:tileRect l="-100000" b="-100000"/>
          </a:gra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5AC7A-E2D5-4741-BEBB-0FB10E384F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4704588"/>
            <a:ext cx="9144000" cy="438912"/>
          </a:xfrm>
          <a:prstGeom prst="rect">
            <a:avLst/>
          </a:prstGeom>
          <a:gradFill flip="none" rotWithShape="1">
            <a:gsLst>
              <a:gs pos="100000">
                <a:srgbClr val="000830"/>
              </a:gs>
              <a:gs pos="0">
                <a:srgbClr val="00C3C6"/>
              </a:gs>
              <a:gs pos="46000">
                <a:srgbClr val="007EB1"/>
              </a:gs>
            </a:gsLst>
            <a:lin ang="0" scaled="1"/>
            <a:tileRect/>
          </a:gra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586692" y="4786884"/>
            <a:ext cx="274320" cy="27432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3424428"/>
            <a:ext cx="9144000" cy="1719072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NS DTBY final logos clear zone.png" descr="/Users/erin 1/Documents/Logos/NS DTBY final logos clear zone.png"/>
          <p:cNvPicPr>
            <a:picLocks noChangeAspect="1"/>
          </p:cNvPicPr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1070" y="3548527"/>
            <a:ext cx="1745700" cy="156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95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 sz="3000">
                <a:solidFill>
                  <a:srgbClr val="646569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646569"/>
                </a:solidFill>
              </a:defRPr>
            </a:lvl1pPr>
            <a:lvl2pPr>
              <a:defRPr sz="1600">
                <a:solidFill>
                  <a:srgbClr val="646569"/>
                </a:solidFill>
              </a:defRPr>
            </a:lvl2pPr>
            <a:lvl3pPr>
              <a:defRPr sz="1600">
                <a:solidFill>
                  <a:srgbClr val="646569"/>
                </a:solidFill>
              </a:defRPr>
            </a:lvl3pPr>
            <a:lvl4pPr>
              <a:defRPr sz="1600">
                <a:solidFill>
                  <a:srgbClr val="646569"/>
                </a:solidFill>
              </a:defRPr>
            </a:lvl4pPr>
            <a:lvl5pPr>
              <a:defRPr sz="1600">
                <a:solidFill>
                  <a:srgbClr val="64656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646569"/>
                </a:solidFill>
              </a:defRPr>
            </a:lvl1pPr>
            <a:lvl2pPr>
              <a:defRPr sz="1600">
                <a:solidFill>
                  <a:srgbClr val="646569"/>
                </a:solidFill>
              </a:defRPr>
            </a:lvl2pPr>
            <a:lvl3pPr>
              <a:defRPr sz="1600">
                <a:solidFill>
                  <a:srgbClr val="646569"/>
                </a:solidFill>
              </a:defRPr>
            </a:lvl3pPr>
            <a:lvl4pPr>
              <a:defRPr sz="1600">
                <a:solidFill>
                  <a:srgbClr val="646569"/>
                </a:solidFill>
              </a:defRPr>
            </a:lvl4pPr>
            <a:lvl5pPr>
              <a:defRPr sz="1600">
                <a:solidFill>
                  <a:srgbClr val="64656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5AC7A-E2D5-4741-BEBB-0FB10E384F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4704588"/>
            <a:ext cx="9144000" cy="438912"/>
          </a:xfrm>
          <a:prstGeom prst="rect">
            <a:avLst/>
          </a:prstGeom>
          <a:gradFill flip="none" rotWithShape="1">
            <a:gsLst>
              <a:gs pos="100000">
                <a:srgbClr val="000830"/>
              </a:gs>
              <a:gs pos="0">
                <a:srgbClr val="00C3C6"/>
              </a:gs>
              <a:gs pos="46000">
                <a:srgbClr val="007EB1"/>
              </a:gs>
            </a:gsLst>
            <a:lin ang="0" scaled="1"/>
            <a:tileRect/>
          </a:gra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586692" y="4786884"/>
            <a:ext cx="27432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81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 sz="3000">
                <a:solidFill>
                  <a:srgbClr val="646569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646569"/>
                </a:solidFill>
              </a:defRPr>
            </a:lvl1pPr>
            <a:lvl2pPr>
              <a:defRPr sz="1600">
                <a:solidFill>
                  <a:srgbClr val="646569"/>
                </a:solidFill>
              </a:defRPr>
            </a:lvl2pPr>
            <a:lvl3pPr>
              <a:defRPr sz="1600">
                <a:solidFill>
                  <a:srgbClr val="646569"/>
                </a:solidFill>
              </a:defRPr>
            </a:lvl3pPr>
            <a:lvl4pPr>
              <a:defRPr sz="1600">
                <a:solidFill>
                  <a:srgbClr val="646569"/>
                </a:solidFill>
              </a:defRPr>
            </a:lvl4pPr>
            <a:lvl5pPr>
              <a:defRPr sz="1600">
                <a:solidFill>
                  <a:srgbClr val="64656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646569"/>
                </a:solidFill>
              </a:defRPr>
            </a:lvl1pPr>
            <a:lvl2pPr>
              <a:defRPr sz="1600">
                <a:solidFill>
                  <a:srgbClr val="646569"/>
                </a:solidFill>
              </a:defRPr>
            </a:lvl2pPr>
            <a:lvl3pPr>
              <a:defRPr sz="1600">
                <a:solidFill>
                  <a:srgbClr val="646569"/>
                </a:solidFill>
              </a:defRPr>
            </a:lvl3pPr>
            <a:lvl4pPr>
              <a:defRPr sz="1600">
                <a:solidFill>
                  <a:srgbClr val="646569"/>
                </a:solidFill>
              </a:defRPr>
            </a:lvl4pPr>
            <a:lvl5pPr>
              <a:defRPr sz="1600">
                <a:solidFill>
                  <a:srgbClr val="64656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4704588"/>
            <a:ext cx="9144000" cy="438912"/>
          </a:xfrm>
          <a:prstGeom prst="rect">
            <a:avLst/>
          </a:prstGeom>
          <a:gradFill flip="none" rotWithShape="1">
            <a:gsLst>
              <a:gs pos="100000">
                <a:srgbClr val="ADD9C9"/>
              </a:gs>
              <a:gs pos="0">
                <a:srgbClr val="6EB7DA"/>
              </a:gs>
            </a:gsLst>
            <a:path path="circle">
              <a:fillToRect t="100000" r="100000"/>
            </a:path>
            <a:tileRect l="-100000" b="-100000"/>
          </a:gra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586692" y="4786884"/>
            <a:ext cx="27432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05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 sz="3000">
                <a:solidFill>
                  <a:srgbClr val="646569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646569"/>
                </a:solidFill>
              </a:defRPr>
            </a:lvl1pPr>
            <a:lvl2pPr>
              <a:defRPr sz="1600">
                <a:solidFill>
                  <a:srgbClr val="646569"/>
                </a:solidFill>
              </a:defRPr>
            </a:lvl2pPr>
            <a:lvl3pPr>
              <a:defRPr sz="1600">
                <a:solidFill>
                  <a:srgbClr val="646569"/>
                </a:solidFill>
              </a:defRPr>
            </a:lvl3pPr>
            <a:lvl4pPr>
              <a:defRPr sz="1600">
                <a:solidFill>
                  <a:srgbClr val="646569"/>
                </a:solidFill>
              </a:defRPr>
            </a:lvl4pPr>
            <a:lvl5pPr>
              <a:defRPr sz="1600">
                <a:solidFill>
                  <a:srgbClr val="64656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646569"/>
                </a:solidFill>
              </a:defRPr>
            </a:lvl1pPr>
            <a:lvl2pPr>
              <a:defRPr sz="1600">
                <a:solidFill>
                  <a:srgbClr val="646569"/>
                </a:solidFill>
              </a:defRPr>
            </a:lvl2pPr>
            <a:lvl3pPr>
              <a:defRPr sz="1600">
                <a:solidFill>
                  <a:srgbClr val="646569"/>
                </a:solidFill>
              </a:defRPr>
            </a:lvl3pPr>
            <a:lvl4pPr>
              <a:defRPr sz="1600">
                <a:solidFill>
                  <a:srgbClr val="646569"/>
                </a:solidFill>
              </a:defRPr>
            </a:lvl4pPr>
            <a:lvl5pPr>
              <a:defRPr sz="1600">
                <a:solidFill>
                  <a:srgbClr val="64656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704588"/>
            <a:ext cx="9144000" cy="438912"/>
          </a:xfrm>
          <a:prstGeom prst="rect">
            <a:avLst/>
          </a:prstGeom>
          <a:gradFill flip="none" rotWithShape="1">
            <a:gsLst>
              <a:gs pos="91000">
                <a:srgbClr val="1C324D"/>
              </a:gs>
              <a:gs pos="18000">
                <a:srgbClr val="01708C"/>
              </a:gs>
            </a:gsLst>
            <a:lin ang="5100000" scaled="0"/>
            <a:tileRect/>
          </a:gra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586692" y="4786884"/>
            <a:ext cx="27432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57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"/>
            <a:ext cx="9144000" cy="5276088"/>
          </a:xfrm>
          <a:prstGeom prst="rect">
            <a:avLst/>
          </a:prstGeom>
          <a:gradFill flip="none" rotWithShape="1">
            <a:gsLst>
              <a:gs pos="78000">
                <a:srgbClr val="005DA6"/>
              </a:gs>
              <a:gs pos="5000">
                <a:srgbClr val="00BFC9"/>
              </a:gs>
            </a:gsLst>
            <a:path path="circle">
              <a:fillToRect t="100000" r="100000"/>
            </a:path>
            <a:tileRect l="-100000" b="-100000"/>
          </a:gra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fountainWht icon reg logo no tm.png" descr="/Users/erin 1/Desktop/fountainWht icon reg logo no tm.png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6912" y="2006600"/>
            <a:ext cx="1114748" cy="112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120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5AC7A-E2D5-4741-BEBB-0FB10E384F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4704588"/>
            <a:ext cx="9144000" cy="438912"/>
          </a:xfrm>
          <a:prstGeom prst="rect">
            <a:avLst/>
          </a:prstGeom>
          <a:gradFill flip="none" rotWithShape="1">
            <a:gsLst>
              <a:gs pos="100000">
                <a:srgbClr val="000830"/>
              </a:gs>
              <a:gs pos="0">
                <a:srgbClr val="00C3C6"/>
              </a:gs>
              <a:gs pos="46000">
                <a:srgbClr val="007EB1"/>
              </a:gs>
            </a:gsLst>
            <a:lin ang="0" scaled="1"/>
            <a:tileRect/>
          </a:gra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586692" y="4786884"/>
            <a:ext cx="274320" cy="27432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0"/>
            <a:ext cx="9144000" cy="3416349"/>
          </a:xfrm>
          <a:prstGeom prst="rect">
            <a:avLst/>
          </a:prstGeom>
          <a:gradFill flip="none" rotWithShape="1">
            <a:gsLst>
              <a:gs pos="100000">
                <a:srgbClr val="ADD9C9"/>
              </a:gs>
              <a:gs pos="0">
                <a:srgbClr val="6EB7DA"/>
              </a:gs>
            </a:gsLst>
            <a:path path="circle">
              <a:fillToRect t="100000" r="100000"/>
            </a:path>
            <a:tileRect l="-100000" b="-100000"/>
          </a:gra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457200" y="1765698"/>
            <a:ext cx="8229600" cy="1131094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PRESENTATION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SLIDE TITLE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-49268" y="3392162"/>
            <a:ext cx="9144000" cy="1719072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NS DTBY final logos clear zone.png" descr="/Users/erin 1/Documents/Logos/NS DTBY final logos clear zone.png"/>
          <p:cNvPicPr>
            <a:picLocks noChangeAspect="1"/>
          </p:cNvPicPr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1070" y="3548527"/>
            <a:ext cx="1745700" cy="156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690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5AC7A-E2D5-4741-BEBB-0FB10E384F9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586692" y="4786884"/>
            <a:ext cx="274320" cy="27432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9144000" cy="3416349"/>
          </a:xfrm>
          <a:prstGeom prst="rect">
            <a:avLst/>
          </a:prstGeom>
          <a:gradFill flip="none" rotWithShape="1">
            <a:gsLst>
              <a:gs pos="88000">
                <a:srgbClr val="1C324D"/>
              </a:gs>
              <a:gs pos="0">
                <a:srgbClr val="01708C"/>
              </a:gs>
            </a:gsLst>
            <a:path path="circle">
              <a:fillToRect t="100000" r="100000"/>
            </a:path>
            <a:tileRect l="-100000" b="-100000"/>
          </a:gra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457200" y="1765698"/>
            <a:ext cx="8229600" cy="1131094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PRESENTATION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SLIDE TITLE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3424428"/>
            <a:ext cx="9144000" cy="1719072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NS DTBY final logos clear zone.png" descr="/Users/erin 1/Documents/Logos/NS DTBY final logos clear zone.png"/>
          <p:cNvPicPr>
            <a:picLocks noChangeAspect="1"/>
          </p:cNvPicPr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1070" y="3548527"/>
            <a:ext cx="1745700" cy="156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566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-1"/>
            <a:ext cx="9144000" cy="4709160"/>
          </a:xfrm>
          <a:prstGeom prst="rect">
            <a:avLst/>
          </a:prstGeom>
          <a:gradFill flip="none" rotWithShape="1">
            <a:gsLst>
              <a:gs pos="78000">
                <a:srgbClr val="005DA6"/>
              </a:gs>
              <a:gs pos="5000">
                <a:srgbClr val="00BFC9"/>
              </a:gs>
            </a:gsLst>
            <a:path path="circle">
              <a:fillToRect t="100000" r="100000"/>
            </a:path>
            <a:tileRect l="-100000" b="-100000"/>
          </a:gra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4704588"/>
            <a:ext cx="9144000" cy="438912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586692" y="4787226"/>
            <a:ext cx="274320" cy="274320"/>
          </a:xfrm>
          <a:prstGeom prst="rect">
            <a:avLst/>
          </a:prstGeom>
        </p:spPr>
      </p:pic>
      <p:sp>
        <p:nvSpPr>
          <p:cNvPr id="38" name="Subtitle 9"/>
          <p:cNvSpPr>
            <a:spLocks noGrp="1"/>
          </p:cNvSpPr>
          <p:nvPr>
            <p:ph type="subTitle" idx="1" hasCustomPrompt="1"/>
          </p:nvPr>
        </p:nvSpPr>
        <p:spPr>
          <a:xfrm>
            <a:off x="457200" y="2355274"/>
            <a:ext cx="6400800" cy="4002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SUBTITLE</a:t>
            </a:r>
          </a:p>
        </p:txBody>
      </p:sp>
      <p:sp>
        <p:nvSpPr>
          <p:cNvPr id="40" name="Title 27"/>
          <p:cNvSpPr>
            <a:spLocks noGrp="1"/>
          </p:cNvSpPr>
          <p:nvPr>
            <p:ph type="title" hasCustomPrompt="1"/>
          </p:nvPr>
        </p:nvSpPr>
        <p:spPr>
          <a:xfrm>
            <a:off x="457200" y="1765698"/>
            <a:ext cx="8229600" cy="589575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>
              <a:defRPr sz="3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DIVIDER SLIDE TITLE</a:t>
            </a:r>
          </a:p>
        </p:txBody>
      </p:sp>
    </p:spTree>
    <p:extLst>
      <p:ext uri="{BB962C8B-B14F-4D97-AF65-F5344CB8AC3E}">
        <p14:creationId xmlns:p14="http://schemas.microsoft.com/office/powerpoint/2010/main" val="2054324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"/>
            <a:ext cx="9144000" cy="5148072"/>
          </a:xfrm>
          <a:prstGeom prst="rect">
            <a:avLst/>
          </a:prstGeom>
          <a:gradFill flip="none" rotWithShape="1">
            <a:gsLst>
              <a:gs pos="100000">
                <a:srgbClr val="ADD9C9"/>
              </a:gs>
              <a:gs pos="0">
                <a:srgbClr val="6EB7DA"/>
              </a:gs>
            </a:gsLst>
            <a:path path="circle">
              <a:fillToRect t="100000" r="100000"/>
            </a:path>
            <a:tileRect l="-100000" b="-100000"/>
          </a:gra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4704588"/>
            <a:ext cx="9144000" cy="438912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Subtitle 9"/>
          <p:cNvSpPr>
            <a:spLocks noGrp="1"/>
          </p:cNvSpPr>
          <p:nvPr>
            <p:ph type="subTitle" idx="1" hasCustomPrompt="1"/>
          </p:nvPr>
        </p:nvSpPr>
        <p:spPr>
          <a:xfrm>
            <a:off x="457200" y="2355274"/>
            <a:ext cx="6400800" cy="4002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SUBTITLE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765698"/>
            <a:ext cx="8229600" cy="58957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sz="3200" b="0" dirty="0">
                <a:solidFill>
                  <a:schemeClr val="bg1"/>
                </a:solidFill>
                <a:latin typeface="Arial"/>
                <a:cs typeface="Arial"/>
              </a:rPr>
              <a:t>DIVIDER SLIDE TITLE</a:t>
            </a:r>
            <a:endParaRPr lang="en-US" sz="1800" b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586692" y="4787226"/>
            <a:ext cx="27432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637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"/>
            <a:ext cx="9144000" cy="5148072"/>
          </a:xfrm>
          <a:prstGeom prst="rect">
            <a:avLst/>
          </a:prstGeom>
          <a:gradFill flip="none" rotWithShape="1">
            <a:gsLst>
              <a:gs pos="88000">
                <a:srgbClr val="1C324D"/>
              </a:gs>
              <a:gs pos="0">
                <a:srgbClr val="01708C"/>
              </a:gs>
            </a:gsLst>
            <a:path path="circle">
              <a:fillToRect t="100000" r="100000"/>
            </a:path>
            <a:tileRect l="-100000" b="-100000"/>
          </a:gra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355274"/>
            <a:ext cx="6400800" cy="400242"/>
          </a:xfrm>
          <a:prstGeom prst="rect">
            <a:avLst/>
          </a:prstGeom>
          <a:ln>
            <a:noFill/>
          </a:ln>
          <a:effectLst/>
        </p:spPr>
        <p:txBody>
          <a:bodyPr/>
          <a:lstStyle>
            <a:lvl1pPr marL="0" indent="0" algn="l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765698"/>
            <a:ext cx="8229600" cy="589575"/>
          </a:xfrm>
          <a:prstGeom prst="rect">
            <a:avLst/>
          </a:prstGeom>
          <a:ln>
            <a:noFill/>
          </a:ln>
          <a:effectLst/>
        </p:spPr>
        <p:txBody>
          <a:bodyPr>
            <a:normAutofit/>
          </a:bodyPr>
          <a:lstStyle>
            <a:lvl1pPr>
              <a:defRPr>
                <a:ln>
                  <a:noFill/>
                </a:ln>
              </a:defRPr>
            </a:lvl1pPr>
          </a:lstStyle>
          <a:p>
            <a:pPr algn="l"/>
            <a:r>
              <a:rPr lang="en-US" sz="3200" b="0" dirty="0">
                <a:solidFill>
                  <a:schemeClr val="bg1"/>
                </a:solidFill>
                <a:latin typeface="Arial"/>
                <a:cs typeface="Arial"/>
              </a:rPr>
              <a:t>DIVIDER SLIDE TITLE</a:t>
            </a:r>
            <a:endParaRPr lang="en-US" sz="1800" b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4704588"/>
            <a:ext cx="9144000" cy="438912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586692" y="4787226"/>
            <a:ext cx="27432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9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rgbClr val="646569"/>
                </a:solidFill>
              </a:defRPr>
            </a:lvl1pPr>
          </a:lstStyle>
          <a:p>
            <a:r>
              <a:rPr lang="en-US" dirty="0"/>
              <a:t>OUR NEW TAGLINE:</a:t>
            </a:r>
            <a:br>
              <a:rPr lang="en-US" dirty="0"/>
            </a:br>
            <a:r>
              <a:rPr lang="en-US" dirty="0"/>
              <a:t>DISCOVER THE BEST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646569"/>
                </a:solidFill>
              </a:defRPr>
            </a:lvl1pPr>
            <a:lvl2pPr>
              <a:defRPr>
                <a:solidFill>
                  <a:srgbClr val="646569"/>
                </a:solidFill>
              </a:defRPr>
            </a:lvl2pPr>
            <a:lvl3pPr>
              <a:defRPr>
                <a:solidFill>
                  <a:srgbClr val="646569"/>
                </a:solidFill>
              </a:defRPr>
            </a:lvl3pPr>
            <a:lvl4pPr>
              <a:defRPr>
                <a:solidFill>
                  <a:srgbClr val="646569"/>
                </a:solidFill>
              </a:defRPr>
            </a:lvl4pPr>
            <a:lvl5pPr>
              <a:defRPr>
                <a:solidFill>
                  <a:srgbClr val="646569"/>
                </a:solidFill>
              </a:defRPr>
            </a:lvl5pPr>
          </a:lstStyle>
          <a:p>
            <a:pPr lvl="0"/>
            <a:r>
              <a:rPr lang="en-US" dirty="0"/>
              <a:t>Ultimate benefit we want sales leaders and customers to feel</a:t>
            </a:r>
          </a:p>
          <a:p>
            <a:pPr lvl="0"/>
            <a:r>
              <a:rPr lang="en-US" dirty="0"/>
              <a:t>Replaces “The Difference. Demonstrated.”</a:t>
            </a:r>
          </a:p>
          <a:p>
            <a:pPr lvl="0"/>
            <a:r>
              <a:rPr lang="en-US" dirty="0"/>
              <a:t>Articulates our focus and passion: to help you discover your best self</a:t>
            </a:r>
          </a:p>
          <a:p>
            <a:pPr lvl="0"/>
            <a:r>
              <a:rPr lang="en-US" dirty="0"/>
              <a:t>Statement of our commitment and represents our brand promise to the world</a:t>
            </a:r>
          </a:p>
          <a:p>
            <a:pPr lvl="0"/>
            <a:r>
              <a:rPr lang="en-US" dirty="0"/>
              <a:t>Included in materials and websites starting Q1 of 2016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5AC7A-E2D5-4741-BEBB-0FB10E384F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4704588"/>
            <a:ext cx="9144000" cy="438912"/>
          </a:xfrm>
          <a:prstGeom prst="rect">
            <a:avLst/>
          </a:prstGeom>
          <a:gradFill flip="none" rotWithShape="1">
            <a:gsLst>
              <a:gs pos="100000">
                <a:srgbClr val="000830"/>
              </a:gs>
              <a:gs pos="0">
                <a:srgbClr val="00C3C6"/>
              </a:gs>
              <a:gs pos="46000">
                <a:srgbClr val="007EB1"/>
              </a:gs>
            </a:gsLst>
            <a:lin ang="0" scaled="1"/>
            <a:tileRect/>
          </a:gra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586692" y="4786884"/>
            <a:ext cx="27432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08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 sz="3000">
                <a:solidFill>
                  <a:srgbClr val="646569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46569"/>
                </a:solidFill>
              </a:defRPr>
            </a:lvl1pPr>
            <a:lvl2pPr>
              <a:defRPr>
                <a:solidFill>
                  <a:srgbClr val="646569"/>
                </a:solidFill>
              </a:defRPr>
            </a:lvl2pPr>
            <a:lvl3pPr>
              <a:defRPr>
                <a:solidFill>
                  <a:srgbClr val="646569"/>
                </a:solidFill>
              </a:defRPr>
            </a:lvl3pPr>
            <a:lvl4pPr>
              <a:defRPr>
                <a:solidFill>
                  <a:srgbClr val="646569"/>
                </a:solidFill>
              </a:defRPr>
            </a:lvl4pPr>
            <a:lvl5pPr>
              <a:defRPr>
                <a:solidFill>
                  <a:srgbClr val="64656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4704588"/>
            <a:ext cx="9144000" cy="438912"/>
          </a:xfrm>
          <a:prstGeom prst="rect">
            <a:avLst/>
          </a:prstGeom>
          <a:gradFill flip="none" rotWithShape="1">
            <a:gsLst>
              <a:gs pos="100000">
                <a:srgbClr val="ADD9C9"/>
              </a:gs>
              <a:gs pos="0">
                <a:srgbClr val="6EB7DA"/>
              </a:gs>
            </a:gsLst>
            <a:path path="circle">
              <a:fillToRect t="100000" r="100000"/>
            </a:path>
            <a:tileRect l="-100000" b="-100000"/>
          </a:gra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586692" y="4786884"/>
            <a:ext cx="27432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73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 sz="3000">
                <a:solidFill>
                  <a:srgbClr val="646569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46569"/>
                </a:solidFill>
              </a:defRPr>
            </a:lvl1pPr>
            <a:lvl2pPr>
              <a:defRPr>
                <a:solidFill>
                  <a:srgbClr val="646569"/>
                </a:solidFill>
              </a:defRPr>
            </a:lvl2pPr>
            <a:lvl3pPr>
              <a:defRPr>
                <a:solidFill>
                  <a:srgbClr val="646569"/>
                </a:solidFill>
              </a:defRPr>
            </a:lvl3pPr>
            <a:lvl4pPr>
              <a:defRPr>
                <a:solidFill>
                  <a:srgbClr val="646569"/>
                </a:solidFill>
              </a:defRPr>
            </a:lvl4pPr>
            <a:lvl5pPr>
              <a:defRPr>
                <a:solidFill>
                  <a:srgbClr val="64656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4704588"/>
            <a:ext cx="9144000" cy="438912"/>
          </a:xfrm>
          <a:prstGeom prst="rect">
            <a:avLst/>
          </a:prstGeom>
          <a:gradFill flip="none" rotWithShape="1">
            <a:gsLst>
              <a:gs pos="91000">
                <a:srgbClr val="1C324D"/>
              </a:gs>
              <a:gs pos="18000">
                <a:srgbClr val="01708C"/>
              </a:gs>
            </a:gsLst>
            <a:lin ang="5100000" scaled="0"/>
            <a:tileRect/>
          </a:gra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586692" y="4786884"/>
            <a:ext cx="27432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295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825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7" r:id="rId2"/>
    <p:sldLayoutId id="2147483668" r:id="rId3"/>
    <p:sldLayoutId id="2147483669" r:id="rId4"/>
    <p:sldLayoutId id="2147483671" r:id="rId5"/>
    <p:sldLayoutId id="2147483652" r:id="rId6"/>
    <p:sldLayoutId id="2147483653" r:id="rId7"/>
    <p:sldLayoutId id="2147483663" r:id="rId8"/>
    <p:sldLayoutId id="2147483665" r:id="rId9"/>
    <p:sldLayoutId id="2147483655" r:id="rId10"/>
    <p:sldLayoutId id="2147483664" r:id="rId11"/>
    <p:sldLayoutId id="2147483666" r:id="rId12"/>
    <p:sldLayoutId id="2147483672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953759" y="205984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 descr="me-ring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8082" y="-810845"/>
            <a:ext cx="5107911" cy="4767384"/>
          </a:xfrm>
          <a:prstGeom prst="rect">
            <a:avLst/>
          </a:prstGeom>
        </p:spPr>
      </p:pic>
      <p:pic>
        <p:nvPicPr>
          <p:cNvPr id="10" name="Picture 9" descr="ageloc me 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29" y="1109082"/>
            <a:ext cx="3920882" cy="1306961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441608" y="4381494"/>
            <a:ext cx="8702392" cy="8572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rgbClr val="646569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sz="2100" dirty="0">
              <a:solidFill>
                <a:srgbClr val="7F7F7F"/>
              </a:solidFill>
            </a:endParaRPr>
          </a:p>
        </p:txBody>
      </p:sp>
      <p:pic>
        <p:nvPicPr>
          <p:cNvPr id="3" name="Picture 2" descr="RM15020001-FADE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7" t="8230" r="39475" b="18453"/>
          <a:stretch/>
        </p:blipFill>
        <p:spPr>
          <a:xfrm>
            <a:off x="441608" y="3518384"/>
            <a:ext cx="853792" cy="16251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66849" y="3675892"/>
            <a:ext cx="5895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成分配方、微層科技、與研究、和臨床試驗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191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正方形/長方形 8"/>
          <p:cNvSpPr/>
          <p:nvPr/>
        </p:nvSpPr>
        <p:spPr>
          <a:xfrm>
            <a:off x="376765" y="3098800"/>
            <a:ext cx="5710655" cy="1568451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235" name="正方形/長方形 8"/>
          <p:cNvSpPr/>
          <p:nvPr/>
        </p:nvSpPr>
        <p:spPr>
          <a:xfrm>
            <a:off x="359831" y="989272"/>
            <a:ext cx="5710655" cy="1762390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704588"/>
            <a:ext cx="9144000" cy="438912"/>
          </a:xfrm>
          <a:prstGeom prst="rect">
            <a:avLst/>
          </a:prstGeom>
          <a:gradFill flip="none" rotWithShape="1">
            <a:gsLst>
              <a:gs pos="100000">
                <a:srgbClr val="000830"/>
              </a:gs>
              <a:gs pos="0">
                <a:srgbClr val="00C3C6"/>
              </a:gs>
              <a:gs pos="46000">
                <a:srgbClr val="007EB1"/>
              </a:gs>
            </a:gsLst>
            <a:lin ang="0" scaled="1"/>
            <a:tileRect/>
          </a:gra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73592" y="4366412"/>
            <a:ext cx="5764626" cy="4912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1200" dirty="0">
                <a:solidFill>
                  <a:srgbClr val="7F7F7F"/>
                </a:solidFill>
              </a:rPr>
              <a:t>此圖表顯示精華無法被均勻分配，因為是以手動混合．</a:t>
            </a:r>
            <a:endParaRPr lang="en-US" altLang="ja-JP" sz="1200" dirty="0">
              <a:solidFill>
                <a:srgbClr val="7F7F7F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8219" y="2369731"/>
            <a:ext cx="4141170" cy="2661271"/>
            <a:chOff x="4807199" y="2487210"/>
            <a:chExt cx="3361523" cy="2160240"/>
          </a:xfrm>
        </p:grpSpPr>
        <p:sp>
          <p:nvSpPr>
            <p:cNvPr id="1305" name="正方形/長方形 257"/>
            <p:cNvSpPr/>
            <p:nvPr/>
          </p:nvSpPr>
          <p:spPr>
            <a:xfrm>
              <a:off x="4807199" y="2487210"/>
              <a:ext cx="3361523" cy="2160240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838516" y="3100324"/>
              <a:ext cx="3286599" cy="1043075"/>
              <a:chOff x="4838516" y="3100324"/>
              <a:chExt cx="3286599" cy="1043075"/>
            </a:xfrm>
          </p:grpSpPr>
          <p:sp>
            <p:nvSpPr>
              <p:cNvPr id="1238" name="角丸四角形 121"/>
              <p:cNvSpPr/>
              <p:nvPr/>
            </p:nvSpPr>
            <p:spPr>
              <a:xfrm>
                <a:off x="5591565" y="3187284"/>
                <a:ext cx="1902533" cy="218471"/>
              </a:xfrm>
              <a:prstGeom prst="roundRect">
                <a:avLst>
                  <a:gd name="adj" fmla="val 0"/>
                </a:avLst>
              </a:prstGeom>
              <a:solidFill>
                <a:srgbClr val="F2F2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>
                  <a:solidFill>
                    <a:srgbClr val="646569"/>
                  </a:solidFill>
                  <a:latin typeface="Arial"/>
                  <a:cs typeface="Arial"/>
                </a:endParaRPr>
              </a:p>
            </p:txBody>
          </p:sp>
          <p:grpSp>
            <p:nvGrpSpPr>
              <p:cNvPr id="1239" name="グループ化 122"/>
              <p:cNvGrpSpPr>
                <a:grpSpLocks noChangeAspect="1"/>
              </p:cNvGrpSpPr>
              <p:nvPr/>
            </p:nvGrpSpPr>
            <p:grpSpPr>
              <a:xfrm>
                <a:off x="5586031" y="3409952"/>
                <a:ext cx="1902533" cy="733447"/>
                <a:chOff x="2309427" y="2959201"/>
                <a:chExt cx="1902533" cy="733447"/>
              </a:xfrm>
            </p:grpSpPr>
            <p:sp>
              <p:nvSpPr>
                <p:cNvPr id="1240" name="角丸四角形 123"/>
                <p:cNvSpPr/>
                <p:nvPr/>
              </p:nvSpPr>
              <p:spPr>
                <a:xfrm>
                  <a:off x="2309427" y="2959201"/>
                  <a:ext cx="1902533" cy="733447"/>
                </a:xfrm>
                <a:prstGeom prst="roundRect">
                  <a:avLst>
                    <a:gd name="adj" fmla="val 2713"/>
                  </a:avLst>
                </a:prstGeom>
                <a:solidFill>
                  <a:srgbClr val="FFE8D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dirty="0">
                    <a:solidFill>
                      <a:srgbClr val="646569"/>
                    </a:solidFill>
                    <a:latin typeface="Arial"/>
                    <a:cs typeface="Arial"/>
                  </a:endParaRPr>
                </a:p>
              </p:txBody>
            </p:sp>
            <p:grpSp>
              <p:nvGrpSpPr>
                <p:cNvPr id="1241" name="グループ化 124"/>
                <p:cNvGrpSpPr/>
                <p:nvPr/>
              </p:nvGrpSpPr>
              <p:grpSpPr>
                <a:xfrm>
                  <a:off x="2335826" y="2996952"/>
                  <a:ext cx="263851" cy="661439"/>
                  <a:chOff x="2335826" y="2996952"/>
                  <a:chExt cx="263851" cy="661439"/>
                </a:xfrm>
              </p:grpSpPr>
              <p:pic>
                <p:nvPicPr>
                  <p:cNvPr id="1284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48328" y="3074293"/>
                    <a:ext cx="238125" cy="666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285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42502" y="3245592"/>
                    <a:ext cx="257175" cy="1047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286" name="Picture 5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35826" y="3356992"/>
                    <a:ext cx="257175" cy="1143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287" name="Picture 6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36241" y="3486941"/>
                    <a:ext cx="257175" cy="1714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288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52028" y="2996952"/>
                    <a:ext cx="238125" cy="666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289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58053" y="3167260"/>
                    <a:ext cx="238125" cy="666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1242" name="グループ化 125"/>
                <p:cNvGrpSpPr/>
                <p:nvPr/>
              </p:nvGrpSpPr>
              <p:grpSpPr>
                <a:xfrm>
                  <a:off x="3388443" y="3002296"/>
                  <a:ext cx="263851" cy="661439"/>
                  <a:chOff x="2335826" y="2996952"/>
                  <a:chExt cx="263851" cy="661439"/>
                </a:xfrm>
              </p:grpSpPr>
              <p:pic>
                <p:nvPicPr>
                  <p:cNvPr id="1278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48328" y="3074293"/>
                    <a:ext cx="238125" cy="666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279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42502" y="3245592"/>
                    <a:ext cx="257175" cy="1047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280" name="Picture 5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35826" y="3356992"/>
                    <a:ext cx="257175" cy="1143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281" name="Picture 6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36241" y="3486941"/>
                    <a:ext cx="257175" cy="1714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282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52028" y="2996952"/>
                    <a:ext cx="238125" cy="666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283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58053" y="3167260"/>
                    <a:ext cx="238125" cy="666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1243" name="グループ化 129"/>
                <p:cNvGrpSpPr/>
                <p:nvPr/>
              </p:nvGrpSpPr>
              <p:grpSpPr>
                <a:xfrm>
                  <a:off x="2857267" y="3002296"/>
                  <a:ext cx="263851" cy="661439"/>
                  <a:chOff x="2335826" y="2996952"/>
                  <a:chExt cx="263851" cy="661439"/>
                </a:xfrm>
              </p:grpSpPr>
              <p:pic>
                <p:nvPicPr>
                  <p:cNvPr id="1272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48328" y="3074293"/>
                    <a:ext cx="238125" cy="666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273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42502" y="3245592"/>
                    <a:ext cx="257175" cy="1047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274" name="Picture 5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35826" y="3356992"/>
                    <a:ext cx="257175" cy="1143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275" name="Picture 6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36241" y="3486941"/>
                    <a:ext cx="257175" cy="1714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276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52028" y="2996952"/>
                    <a:ext cx="238125" cy="666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277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58053" y="3167260"/>
                    <a:ext cx="238125" cy="666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1244" name="グループ化 130"/>
                <p:cNvGrpSpPr/>
                <p:nvPr/>
              </p:nvGrpSpPr>
              <p:grpSpPr>
                <a:xfrm>
                  <a:off x="3130965" y="2996952"/>
                  <a:ext cx="263851" cy="661439"/>
                  <a:chOff x="2335826" y="2996952"/>
                  <a:chExt cx="263851" cy="661439"/>
                </a:xfrm>
              </p:grpSpPr>
              <p:pic>
                <p:nvPicPr>
                  <p:cNvPr id="1266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48328" y="3074293"/>
                    <a:ext cx="238125" cy="666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267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42502" y="3245592"/>
                    <a:ext cx="257175" cy="1047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268" name="Picture 5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35826" y="3356992"/>
                    <a:ext cx="257175" cy="1143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269" name="Picture 6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36241" y="3486941"/>
                    <a:ext cx="257175" cy="1714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270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52028" y="2996952"/>
                    <a:ext cx="238125" cy="666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271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58053" y="3167260"/>
                    <a:ext cx="238125" cy="666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1245" name="グループ化 131"/>
                <p:cNvGrpSpPr/>
                <p:nvPr/>
              </p:nvGrpSpPr>
              <p:grpSpPr>
                <a:xfrm>
                  <a:off x="2599677" y="2993549"/>
                  <a:ext cx="263851" cy="661439"/>
                  <a:chOff x="2335826" y="2996952"/>
                  <a:chExt cx="263851" cy="661439"/>
                </a:xfrm>
              </p:grpSpPr>
              <p:pic>
                <p:nvPicPr>
                  <p:cNvPr id="1260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48328" y="3074293"/>
                    <a:ext cx="238125" cy="666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261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42502" y="3245592"/>
                    <a:ext cx="257175" cy="1047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262" name="Picture 5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35826" y="3356992"/>
                    <a:ext cx="257175" cy="1143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263" name="Picture 6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36241" y="3486941"/>
                    <a:ext cx="257175" cy="1714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264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52028" y="2996952"/>
                    <a:ext cx="238125" cy="666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265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58053" y="3167260"/>
                    <a:ext cx="238125" cy="666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1246" name="グループ化 132"/>
                <p:cNvGrpSpPr/>
                <p:nvPr/>
              </p:nvGrpSpPr>
              <p:grpSpPr>
                <a:xfrm>
                  <a:off x="3645618" y="2996952"/>
                  <a:ext cx="263851" cy="661439"/>
                  <a:chOff x="2335826" y="2996952"/>
                  <a:chExt cx="263851" cy="661439"/>
                </a:xfrm>
              </p:grpSpPr>
              <p:pic>
                <p:nvPicPr>
                  <p:cNvPr id="1254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48328" y="3074293"/>
                    <a:ext cx="238125" cy="666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255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42502" y="3245592"/>
                    <a:ext cx="257175" cy="1047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256" name="Picture 5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35826" y="3356992"/>
                    <a:ext cx="257175" cy="1143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257" name="Picture 6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36241" y="3486941"/>
                    <a:ext cx="257175" cy="1714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258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52028" y="2996952"/>
                    <a:ext cx="238125" cy="666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259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58053" y="3167260"/>
                    <a:ext cx="238125" cy="666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1247" name="グループ化 145"/>
                <p:cNvGrpSpPr/>
                <p:nvPr/>
              </p:nvGrpSpPr>
              <p:grpSpPr>
                <a:xfrm>
                  <a:off x="3916287" y="2988918"/>
                  <a:ext cx="263851" cy="661439"/>
                  <a:chOff x="2335826" y="2996952"/>
                  <a:chExt cx="263851" cy="661439"/>
                </a:xfrm>
              </p:grpSpPr>
              <p:pic>
                <p:nvPicPr>
                  <p:cNvPr id="1248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48328" y="3074293"/>
                    <a:ext cx="238125" cy="666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249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42502" y="3245592"/>
                    <a:ext cx="257175" cy="1047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250" name="Picture 5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35826" y="3356992"/>
                    <a:ext cx="257175" cy="1143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251" name="Picture 6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36241" y="3486941"/>
                    <a:ext cx="257175" cy="1714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252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52028" y="2996952"/>
                    <a:ext cx="238125" cy="666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253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58053" y="3167260"/>
                    <a:ext cx="238125" cy="666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grpSp>
            <p:nvGrpSpPr>
              <p:cNvPr id="1290" name="グループ化 230"/>
              <p:cNvGrpSpPr/>
              <p:nvPr/>
            </p:nvGrpSpPr>
            <p:grpSpPr>
              <a:xfrm>
                <a:off x="7700500" y="3100324"/>
                <a:ext cx="424615" cy="532038"/>
                <a:chOff x="4005570" y="3537066"/>
                <a:chExt cx="424615" cy="532038"/>
              </a:xfrm>
            </p:grpSpPr>
            <p:grpSp>
              <p:nvGrpSpPr>
                <p:cNvPr id="1291" name="グループ化 231"/>
                <p:cNvGrpSpPr/>
                <p:nvPr/>
              </p:nvGrpSpPr>
              <p:grpSpPr>
                <a:xfrm>
                  <a:off x="4005570" y="3537066"/>
                  <a:ext cx="420527" cy="206112"/>
                  <a:chOff x="4005570" y="3537066"/>
                  <a:chExt cx="420527" cy="206112"/>
                </a:xfrm>
              </p:grpSpPr>
              <p:cxnSp>
                <p:nvCxnSpPr>
                  <p:cNvPr id="1298" name="直線コネクタ 238"/>
                  <p:cNvCxnSpPr/>
                  <p:nvPr/>
                </p:nvCxnSpPr>
                <p:spPr>
                  <a:xfrm>
                    <a:off x="4005570" y="3657439"/>
                    <a:ext cx="196788" cy="0"/>
                  </a:xfrm>
                  <a:prstGeom prst="line">
                    <a:avLst/>
                  </a:prstGeom>
                  <a:ln w="38100">
                    <a:solidFill>
                      <a:srgbClr val="93DCD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99" name="テキスト ボックス 239"/>
                  <p:cNvSpPr txBox="1"/>
                  <p:nvPr/>
                </p:nvSpPr>
                <p:spPr>
                  <a:xfrm>
                    <a:off x="4138065" y="3537066"/>
                    <a:ext cx="288032" cy="20611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ja-JP" sz="1050" dirty="0">
                        <a:solidFill>
                          <a:srgbClr val="646569"/>
                        </a:solidFill>
                        <a:latin typeface="Arial"/>
                        <a:cs typeface="Arial"/>
                      </a:rPr>
                      <a:t>R</a:t>
                    </a:r>
                    <a:endParaRPr lang="ja-JP" altLang="en-US" sz="1050" dirty="0">
                      <a:solidFill>
                        <a:srgbClr val="646569"/>
                      </a:solidFill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1292" name="グループ化 232"/>
                <p:cNvGrpSpPr/>
                <p:nvPr/>
              </p:nvGrpSpPr>
              <p:grpSpPr>
                <a:xfrm>
                  <a:off x="4009658" y="3862992"/>
                  <a:ext cx="420527" cy="206112"/>
                  <a:chOff x="4295489" y="4054102"/>
                  <a:chExt cx="420527" cy="206112"/>
                </a:xfrm>
              </p:grpSpPr>
              <p:cxnSp>
                <p:nvCxnSpPr>
                  <p:cNvPr id="1296" name="直線コネクタ 236"/>
                  <p:cNvCxnSpPr/>
                  <p:nvPr/>
                </p:nvCxnSpPr>
                <p:spPr>
                  <a:xfrm>
                    <a:off x="4295489" y="4181060"/>
                    <a:ext cx="196788" cy="0"/>
                  </a:xfrm>
                  <a:prstGeom prst="line">
                    <a:avLst/>
                  </a:prstGeom>
                  <a:ln w="38100"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97" name="テキスト ボックス 237"/>
                  <p:cNvSpPr txBox="1"/>
                  <p:nvPr/>
                </p:nvSpPr>
                <p:spPr>
                  <a:xfrm>
                    <a:off x="4427984" y="4054102"/>
                    <a:ext cx="288032" cy="20611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ja-JP" sz="1050" dirty="0">
                        <a:solidFill>
                          <a:srgbClr val="646569"/>
                        </a:solidFill>
                        <a:latin typeface="Arial"/>
                        <a:cs typeface="Arial"/>
                      </a:rPr>
                      <a:t>Q</a:t>
                    </a:r>
                    <a:endParaRPr lang="ja-JP" altLang="en-US" sz="1050" dirty="0">
                      <a:solidFill>
                        <a:srgbClr val="646569"/>
                      </a:solidFill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1293" name="グループ化 233"/>
                <p:cNvGrpSpPr/>
                <p:nvPr/>
              </p:nvGrpSpPr>
              <p:grpSpPr>
                <a:xfrm>
                  <a:off x="4005570" y="3691140"/>
                  <a:ext cx="420527" cy="206112"/>
                  <a:chOff x="4295489" y="4344640"/>
                  <a:chExt cx="420527" cy="206112"/>
                </a:xfrm>
              </p:grpSpPr>
              <p:cxnSp>
                <p:nvCxnSpPr>
                  <p:cNvPr id="1294" name="直線コネクタ 234"/>
                  <p:cNvCxnSpPr/>
                  <p:nvPr/>
                </p:nvCxnSpPr>
                <p:spPr>
                  <a:xfrm>
                    <a:off x="4295489" y="4462003"/>
                    <a:ext cx="196788" cy="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95" name="テキスト ボックス 235"/>
                  <p:cNvSpPr txBox="1"/>
                  <p:nvPr/>
                </p:nvSpPr>
                <p:spPr>
                  <a:xfrm>
                    <a:off x="4427984" y="4344640"/>
                    <a:ext cx="288032" cy="20611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ja-JP" sz="1050" dirty="0">
                        <a:solidFill>
                          <a:srgbClr val="646569"/>
                        </a:solidFill>
                        <a:latin typeface="Arial"/>
                        <a:cs typeface="Arial"/>
                      </a:rPr>
                      <a:t>X</a:t>
                    </a:r>
                    <a:endParaRPr lang="ja-JP" altLang="en-US" sz="1050" dirty="0">
                      <a:solidFill>
                        <a:srgbClr val="646569"/>
                      </a:solidFill>
                      <a:latin typeface="Arial"/>
                      <a:cs typeface="Arial"/>
                    </a:endParaRPr>
                  </a:p>
                </p:txBody>
              </p:sp>
            </p:grpSp>
          </p:grpSp>
          <p:sp>
            <p:nvSpPr>
              <p:cNvPr id="1300" name="左大かっこ 252"/>
              <p:cNvSpPr>
                <a:spLocks noChangeAspect="1"/>
              </p:cNvSpPr>
              <p:nvPr/>
            </p:nvSpPr>
            <p:spPr>
              <a:xfrm>
                <a:off x="5512281" y="3175743"/>
                <a:ext cx="54113" cy="209801"/>
              </a:xfrm>
              <a:prstGeom prst="leftBracket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>
                  <a:solidFill>
                    <a:srgbClr val="646569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301" name="左大かっこ 253"/>
              <p:cNvSpPr>
                <a:spLocks noChangeAspect="1"/>
              </p:cNvSpPr>
              <p:nvPr/>
            </p:nvSpPr>
            <p:spPr>
              <a:xfrm>
                <a:off x="5512738" y="3405753"/>
                <a:ext cx="45719" cy="737644"/>
              </a:xfrm>
              <a:prstGeom prst="leftBracket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>
                  <a:solidFill>
                    <a:srgbClr val="646569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302" name="テキスト ボックス 254"/>
              <p:cNvSpPr txBox="1"/>
              <p:nvPr/>
            </p:nvSpPr>
            <p:spPr>
              <a:xfrm>
                <a:off x="4838516" y="3187281"/>
                <a:ext cx="627434" cy="187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900" dirty="0">
                    <a:solidFill>
                      <a:srgbClr val="646569"/>
                    </a:solidFill>
                    <a:latin typeface="Arial"/>
                    <a:cs typeface="Arial"/>
                  </a:rPr>
                  <a:t>精華</a:t>
                </a:r>
                <a:endParaRPr lang="ja-JP" altLang="en-US" sz="900" dirty="0">
                  <a:solidFill>
                    <a:srgbClr val="646569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303" name="テキスト ボックス 255"/>
              <p:cNvSpPr txBox="1"/>
              <p:nvPr/>
            </p:nvSpPr>
            <p:spPr>
              <a:xfrm>
                <a:off x="4917738" y="3643309"/>
                <a:ext cx="522401" cy="187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900" dirty="0">
                    <a:solidFill>
                      <a:srgbClr val="646569"/>
                    </a:solidFill>
                    <a:latin typeface="Arial"/>
                    <a:cs typeface="Arial"/>
                  </a:rPr>
                  <a:t>角質層</a:t>
                </a:r>
                <a:endParaRPr lang="ja-JP" altLang="en-US" sz="900" dirty="0">
                  <a:solidFill>
                    <a:srgbClr val="646569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306" name="円/楕円 13"/>
              <p:cNvSpPr/>
              <p:nvPr/>
            </p:nvSpPr>
            <p:spPr>
              <a:xfrm>
                <a:off x="5766051" y="3280638"/>
                <a:ext cx="427375" cy="104901"/>
              </a:xfrm>
              <a:prstGeom prst="ellipse">
                <a:avLst/>
              </a:prstGeom>
              <a:solidFill>
                <a:srgbClr val="B3A2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>
                  <a:solidFill>
                    <a:srgbClr val="646569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307" name="円/楕円 261"/>
              <p:cNvSpPr>
                <a:spLocks noChangeAspect="1"/>
              </p:cNvSpPr>
              <p:nvPr/>
            </p:nvSpPr>
            <p:spPr>
              <a:xfrm>
                <a:off x="5890213" y="3307246"/>
                <a:ext cx="72008" cy="72008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>
                  <a:solidFill>
                    <a:srgbClr val="646569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308" name="円/楕円 262"/>
              <p:cNvSpPr>
                <a:spLocks noChangeAspect="1"/>
              </p:cNvSpPr>
              <p:nvPr/>
            </p:nvSpPr>
            <p:spPr>
              <a:xfrm>
                <a:off x="6007845" y="3313872"/>
                <a:ext cx="45719" cy="45719"/>
              </a:xfrm>
              <a:prstGeom prst="ellipse">
                <a:avLst/>
              </a:prstGeom>
              <a:solidFill>
                <a:srgbClr val="93DC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>
                  <a:solidFill>
                    <a:srgbClr val="646569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309" name="角丸四角形 14"/>
              <p:cNvSpPr/>
              <p:nvPr/>
            </p:nvSpPr>
            <p:spPr>
              <a:xfrm>
                <a:off x="7092097" y="3265339"/>
                <a:ext cx="201572" cy="119616"/>
              </a:xfrm>
              <a:prstGeom prst="roundRect">
                <a:avLst>
                  <a:gd name="adj" fmla="val 50000"/>
                </a:avLst>
              </a:prstGeom>
              <a:solidFill>
                <a:srgbClr val="B3A2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>
                  <a:solidFill>
                    <a:srgbClr val="646569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310" name="円/楕円 263"/>
              <p:cNvSpPr>
                <a:spLocks noChangeAspect="1"/>
              </p:cNvSpPr>
              <p:nvPr/>
            </p:nvSpPr>
            <p:spPr>
              <a:xfrm>
                <a:off x="6968165" y="3271663"/>
                <a:ext cx="122850" cy="122851"/>
              </a:xfrm>
              <a:prstGeom prst="ellipse">
                <a:avLst/>
              </a:prstGeom>
              <a:solidFill>
                <a:srgbClr val="93DC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>
                  <a:solidFill>
                    <a:srgbClr val="646569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311" name="角丸四角形 264"/>
              <p:cNvSpPr/>
              <p:nvPr/>
            </p:nvSpPr>
            <p:spPr>
              <a:xfrm>
                <a:off x="6303017" y="3272383"/>
                <a:ext cx="378224" cy="119616"/>
              </a:xfrm>
              <a:prstGeom prst="roundRect">
                <a:avLst>
                  <a:gd name="adj" fmla="val 50000"/>
                </a:avLst>
              </a:prstGeom>
              <a:solidFill>
                <a:srgbClr val="93DC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>
                  <a:solidFill>
                    <a:srgbClr val="646569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312" name="円/楕円 265"/>
              <p:cNvSpPr>
                <a:spLocks noChangeAspect="1"/>
              </p:cNvSpPr>
              <p:nvPr/>
            </p:nvSpPr>
            <p:spPr>
              <a:xfrm>
                <a:off x="6492129" y="3297085"/>
                <a:ext cx="72008" cy="72008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>
                  <a:solidFill>
                    <a:srgbClr val="646569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313" name="円/楕円 266"/>
              <p:cNvSpPr/>
              <p:nvPr/>
            </p:nvSpPr>
            <p:spPr>
              <a:xfrm>
                <a:off x="6016925" y="3195649"/>
                <a:ext cx="339885" cy="94535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>
                  <a:solidFill>
                    <a:srgbClr val="646569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314" name="円/楕円 267"/>
              <p:cNvSpPr>
                <a:spLocks noChangeAspect="1"/>
              </p:cNvSpPr>
              <p:nvPr/>
            </p:nvSpPr>
            <p:spPr>
              <a:xfrm>
                <a:off x="7052269" y="3206909"/>
                <a:ext cx="72008" cy="72008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>
                  <a:solidFill>
                    <a:srgbClr val="646569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315" name="角丸四角形 268"/>
              <p:cNvSpPr/>
              <p:nvPr/>
            </p:nvSpPr>
            <p:spPr>
              <a:xfrm>
                <a:off x="6376957" y="3201186"/>
                <a:ext cx="201572" cy="58997"/>
              </a:xfrm>
              <a:prstGeom prst="roundRect">
                <a:avLst>
                  <a:gd name="adj" fmla="val 50000"/>
                </a:avLst>
              </a:prstGeom>
              <a:solidFill>
                <a:srgbClr val="B3A2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>
                  <a:solidFill>
                    <a:srgbClr val="646569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316" name="円/楕円 270"/>
              <p:cNvSpPr>
                <a:spLocks noChangeAspect="1"/>
              </p:cNvSpPr>
              <p:nvPr/>
            </p:nvSpPr>
            <p:spPr>
              <a:xfrm>
                <a:off x="5932775" y="3199105"/>
                <a:ext cx="72008" cy="72008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>
                  <a:solidFill>
                    <a:srgbClr val="646569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317" name="円/楕円 271"/>
              <p:cNvSpPr>
                <a:spLocks noChangeAspect="1"/>
              </p:cNvSpPr>
              <p:nvPr/>
            </p:nvSpPr>
            <p:spPr>
              <a:xfrm>
                <a:off x="7137077" y="3194677"/>
                <a:ext cx="72008" cy="72008"/>
              </a:xfrm>
              <a:prstGeom prst="ellipse">
                <a:avLst/>
              </a:prstGeom>
              <a:solidFill>
                <a:srgbClr val="93DC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>
                  <a:solidFill>
                    <a:srgbClr val="646569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318" name="角丸四角形 272"/>
              <p:cNvSpPr/>
              <p:nvPr/>
            </p:nvSpPr>
            <p:spPr>
              <a:xfrm rot="1146091">
                <a:off x="6617637" y="3243971"/>
                <a:ext cx="272494" cy="65503"/>
              </a:xfrm>
              <a:prstGeom prst="roundRect">
                <a:avLst>
                  <a:gd name="adj" fmla="val 50000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>
                  <a:solidFill>
                    <a:srgbClr val="646569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319" name="角丸四角形 273"/>
              <p:cNvSpPr/>
              <p:nvPr/>
            </p:nvSpPr>
            <p:spPr>
              <a:xfrm>
                <a:off x="5598224" y="3191719"/>
                <a:ext cx="300281" cy="87579"/>
              </a:xfrm>
              <a:prstGeom prst="roundRect">
                <a:avLst>
                  <a:gd name="adj" fmla="val 50000"/>
                </a:avLst>
              </a:prstGeom>
              <a:solidFill>
                <a:srgbClr val="93DC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>
                  <a:solidFill>
                    <a:srgbClr val="646569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320" name="円/楕円 274"/>
              <p:cNvSpPr>
                <a:spLocks noChangeAspect="1"/>
              </p:cNvSpPr>
              <p:nvPr/>
            </p:nvSpPr>
            <p:spPr>
              <a:xfrm>
                <a:off x="5608154" y="3290179"/>
                <a:ext cx="72008" cy="72008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>
                  <a:solidFill>
                    <a:srgbClr val="646569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321" name="円/楕円 275"/>
              <p:cNvSpPr>
                <a:spLocks noChangeAspect="1"/>
              </p:cNvSpPr>
              <p:nvPr/>
            </p:nvSpPr>
            <p:spPr>
              <a:xfrm>
                <a:off x="5688408" y="3304323"/>
                <a:ext cx="72008" cy="72008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>
                  <a:solidFill>
                    <a:srgbClr val="646569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322" name="円/楕円 276"/>
              <p:cNvSpPr>
                <a:spLocks noChangeAspect="1"/>
              </p:cNvSpPr>
              <p:nvPr/>
            </p:nvSpPr>
            <p:spPr>
              <a:xfrm>
                <a:off x="6226006" y="3298865"/>
                <a:ext cx="72008" cy="72008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>
                  <a:solidFill>
                    <a:srgbClr val="646569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323" name="円/楕円 277"/>
              <p:cNvSpPr>
                <a:spLocks noChangeAspect="1"/>
              </p:cNvSpPr>
              <p:nvPr/>
            </p:nvSpPr>
            <p:spPr>
              <a:xfrm>
                <a:off x="6689285" y="3313705"/>
                <a:ext cx="72008" cy="72008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>
                  <a:solidFill>
                    <a:srgbClr val="646569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324" name="角丸四角形 278"/>
              <p:cNvSpPr/>
              <p:nvPr/>
            </p:nvSpPr>
            <p:spPr>
              <a:xfrm rot="18754188">
                <a:off x="7337325" y="3297576"/>
                <a:ext cx="153223" cy="48343"/>
              </a:xfrm>
              <a:prstGeom prst="roundRect">
                <a:avLst>
                  <a:gd name="adj" fmla="val 50000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>
                  <a:solidFill>
                    <a:srgbClr val="646569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325" name="円/楕円 279"/>
              <p:cNvSpPr>
                <a:spLocks noChangeAspect="1"/>
              </p:cNvSpPr>
              <p:nvPr/>
            </p:nvSpPr>
            <p:spPr>
              <a:xfrm>
                <a:off x="6865859" y="3202857"/>
                <a:ext cx="96396" cy="96396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>
                  <a:solidFill>
                    <a:srgbClr val="646569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326" name="円/楕円 280"/>
              <p:cNvSpPr>
                <a:spLocks noChangeAspect="1"/>
              </p:cNvSpPr>
              <p:nvPr/>
            </p:nvSpPr>
            <p:spPr>
              <a:xfrm>
                <a:off x="6886625" y="3304323"/>
                <a:ext cx="72008" cy="72008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>
                  <a:solidFill>
                    <a:srgbClr val="646569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327" name="円/楕円 281"/>
              <p:cNvSpPr>
                <a:spLocks noChangeAspect="1"/>
              </p:cNvSpPr>
              <p:nvPr/>
            </p:nvSpPr>
            <p:spPr>
              <a:xfrm>
                <a:off x="7371502" y="3194678"/>
                <a:ext cx="72008" cy="72008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>
                  <a:solidFill>
                    <a:srgbClr val="646569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328" name="円/楕円 283"/>
              <p:cNvSpPr>
                <a:spLocks noChangeAspect="1"/>
              </p:cNvSpPr>
              <p:nvPr/>
            </p:nvSpPr>
            <p:spPr>
              <a:xfrm>
                <a:off x="7276677" y="3192089"/>
                <a:ext cx="72008" cy="72008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>
                  <a:solidFill>
                    <a:srgbClr val="646569"/>
                  </a:solidFill>
                  <a:latin typeface="Arial"/>
                  <a:cs typeface="Arial"/>
                </a:endParaRPr>
              </a:p>
            </p:txBody>
          </p:sp>
          <p:grpSp>
            <p:nvGrpSpPr>
              <p:cNvPr id="1335" name="グループ化 12"/>
              <p:cNvGrpSpPr/>
              <p:nvPr/>
            </p:nvGrpSpPr>
            <p:grpSpPr>
              <a:xfrm>
                <a:off x="6962255" y="3376335"/>
                <a:ext cx="144016" cy="291531"/>
                <a:chOff x="467544" y="4021727"/>
                <a:chExt cx="144016" cy="344484"/>
              </a:xfrm>
            </p:grpSpPr>
            <p:sp>
              <p:nvSpPr>
                <p:cNvPr id="1336" name="下矢印 316"/>
                <p:cNvSpPr/>
                <p:nvPr/>
              </p:nvSpPr>
              <p:spPr>
                <a:xfrm>
                  <a:off x="467544" y="4255682"/>
                  <a:ext cx="144016" cy="110529"/>
                </a:xfrm>
                <a:prstGeom prst="downArrow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3175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>
                    <a:solidFill>
                      <a:srgbClr val="646569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337" name="正方形/長方形 317"/>
                <p:cNvSpPr/>
                <p:nvPr/>
              </p:nvSpPr>
              <p:spPr>
                <a:xfrm>
                  <a:off x="503350" y="4188380"/>
                  <a:ext cx="72008" cy="76790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>
                    <a:solidFill>
                      <a:srgbClr val="646569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338" name="正方形/長方形 318"/>
                <p:cNvSpPr/>
                <p:nvPr/>
              </p:nvSpPr>
              <p:spPr>
                <a:xfrm>
                  <a:off x="503548" y="4113595"/>
                  <a:ext cx="71810" cy="83411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>
                    <a:solidFill>
                      <a:srgbClr val="646569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339" name="正方形/長方形 319"/>
                <p:cNvSpPr/>
                <p:nvPr/>
              </p:nvSpPr>
              <p:spPr>
                <a:xfrm>
                  <a:off x="503350" y="4021727"/>
                  <a:ext cx="72008" cy="97179"/>
                </a:xfrm>
                <a:prstGeom prst="rect">
                  <a:avLst/>
                </a:prstGeom>
                <a:solidFill>
                  <a:srgbClr val="93DC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>
                    <a:solidFill>
                      <a:srgbClr val="646569"/>
                    </a:solidFill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1340" name="グループ化 18"/>
              <p:cNvGrpSpPr/>
              <p:nvPr/>
            </p:nvGrpSpPr>
            <p:grpSpPr>
              <a:xfrm>
                <a:off x="6473251" y="3374706"/>
                <a:ext cx="103137" cy="147357"/>
                <a:chOff x="4954554" y="2620311"/>
                <a:chExt cx="144016" cy="147357"/>
              </a:xfrm>
            </p:grpSpPr>
            <p:sp>
              <p:nvSpPr>
                <p:cNvPr id="1341" name="下矢印 322"/>
                <p:cNvSpPr/>
                <p:nvPr/>
              </p:nvSpPr>
              <p:spPr>
                <a:xfrm>
                  <a:off x="4954554" y="2708920"/>
                  <a:ext cx="144016" cy="58748"/>
                </a:xfrm>
                <a:prstGeom prst="downArrow">
                  <a:avLst>
                    <a:gd name="adj1" fmla="val 50000"/>
                    <a:gd name="adj2" fmla="val 47135"/>
                  </a:avLst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>
                    <a:solidFill>
                      <a:srgbClr val="646569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342" name="正方形/長方形 324"/>
                <p:cNvSpPr/>
                <p:nvPr/>
              </p:nvSpPr>
              <p:spPr>
                <a:xfrm>
                  <a:off x="4987748" y="2657939"/>
                  <a:ext cx="79203" cy="6354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>
                    <a:solidFill>
                      <a:srgbClr val="646569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343" name="正方形/長方形 325"/>
                <p:cNvSpPr/>
                <p:nvPr/>
              </p:nvSpPr>
              <p:spPr>
                <a:xfrm>
                  <a:off x="4987748" y="2620311"/>
                  <a:ext cx="79203" cy="45719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>
                    <a:solidFill>
                      <a:srgbClr val="646569"/>
                    </a:solidFill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1344" name="グループ化 332"/>
              <p:cNvGrpSpPr/>
              <p:nvPr/>
            </p:nvGrpSpPr>
            <p:grpSpPr>
              <a:xfrm>
                <a:off x="5866750" y="3374710"/>
                <a:ext cx="234914" cy="381505"/>
                <a:chOff x="3563190" y="1681257"/>
                <a:chExt cx="144016" cy="332738"/>
              </a:xfrm>
            </p:grpSpPr>
            <p:sp>
              <p:nvSpPr>
                <p:cNvPr id="1345" name="下矢印 333"/>
                <p:cNvSpPr/>
                <p:nvPr/>
              </p:nvSpPr>
              <p:spPr>
                <a:xfrm>
                  <a:off x="3563190" y="1903466"/>
                  <a:ext cx="144016" cy="110529"/>
                </a:xfrm>
                <a:prstGeom prst="downArrow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3175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>
                    <a:solidFill>
                      <a:srgbClr val="646569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346" name="正方形/長方形 334"/>
                <p:cNvSpPr/>
                <p:nvPr/>
              </p:nvSpPr>
              <p:spPr>
                <a:xfrm>
                  <a:off x="3599194" y="1845636"/>
                  <a:ext cx="72008" cy="72727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>
                    <a:solidFill>
                      <a:srgbClr val="646569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347" name="正方形/長方形 335"/>
                <p:cNvSpPr/>
                <p:nvPr/>
              </p:nvSpPr>
              <p:spPr>
                <a:xfrm>
                  <a:off x="3599194" y="1737048"/>
                  <a:ext cx="72008" cy="122551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>
                    <a:solidFill>
                      <a:srgbClr val="646569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348" name="正方形/長方形 336"/>
                <p:cNvSpPr/>
                <p:nvPr/>
              </p:nvSpPr>
              <p:spPr>
                <a:xfrm>
                  <a:off x="3599194" y="1681257"/>
                  <a:ext cx="72007" cy="55791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>
                    <a:solidFill>
                      <a:srgbClr val="646569"/>
                    </a:solidFill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1361" name="円/楕円 350"/>
              <p:cNvSpPr>
                <a:spLocks noChangeAspect="1"/>
              </p:cNvSpPr>
              <p:nvPr/>
            </p:nvSpPr>
            <p:spPr>
              <a:xfrm>
                <a:off x="6487952" y="3531326"/>
                <a:ext cx="72008" cy="72008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>
                  <a:solidFill>
                    <a:srgbClr val="646569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362" name="円/楕円 351"/>
              <p:cNvSpPr>
                <a:spLocks noChangeAspect="1"/>
              </p:cNvSpPr>
              <p:nvPr/>
            </p:nvSpPr>
            <p:spPr>
              <a:xfrm>
                <a:off x="6993586" y="3700690"/>
                <a:ext cx="72008" cy="72008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>
                  <a:solidFill>
                    <a:srgbClr val="646569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363" name="円/楕円 352"/>
              <p:cNvSpPr>
                <a:spLocks noChangeAspect="1"/>
              </p:cNvSpPr>
              <p:nvPr/>
            </p:nvSpPr>
            <p:spPr>
              <a:xfrm>
                <a:off x="5953513" y="3777078"/>
                <a:ext cx="72008" cy="72008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>
                  <a:solidFill>
                    <a:srgbClr val="646569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370" name="正方形/長方形 229"/>
              <p:cNvSpPr/>
              <p:nvPr/>
            </p:nvSpPr>
            <p:spPr>
              <a:xfrm>
                <a:off x="5925484" y="3447703"/>
                <a:ext cx="128077" cy="131487"/>
              </a:xfrm>
              <a:prstGeom prst="rect">
                <a:avLst/>
              </a:prstGeom>
              <a:solidFill>
                <a:srgbClr val="FFFFFF">
                  <a:alpha val="30196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rgbClr val="646569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371" name="正方形/長方形 240"/>
              <p:cNvSpPr/>
              <p:nvPr/>
            </p:nvSpPr>
            <p:spPr>
              <a:xfrm>
                <a:off x="6998259" y="3510970"/>
                <a:ext cx="90014" cy="71384"/>
              </a:xfrm>
              <a:prstGeom prst="rect">
                <a:avLst/>
              </a:prstGeom>
              <a:solidFill>
                <a:srgbClr val="FFFFFF">
                  <a:alpha val="30196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rgbClr val="646569"/>
                  </a:solidFill>
                  <a:latin typeface="Arial"/>
                  <a:cs typeface="Arial"/>
                </a:endParaRPr>
              </a:p>
            </p:txBody>
          </p:sp>
        </p:grpSp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1600" y="4767263"/>
            <a:ext cx="2133600" cy="274637"/>
          </a:xfrm>
        </p:spPr>
        <p:txBody>
          <a:bodyPr/>
          <a:lstStyle/>
          <a:p>
            <a:pPr algn="l"/>
            <a:fld id="{8515AC7A-E2D5-4741-BEBB-0FB10E384F9C}" type="slidenum">
              <a:rPr lang="en-US" smtClean="0"/>
              <a:pPr algn="l"/>
              <a:t>10</a:t>
            </a:fld>
            <a:endParaRPr lang="en-US" dirty="0"/>
          </a:p>
        </p:txBody>
      </p:sp>
      <p:sp>
        <p:nvSpPr>
          <p:cNvPr id="231" name="TextBox 230"/>
          <p:cNvSpPr txBox="1"/>
          <p:nvPr/>
        </p:nvSpPr>
        <p:spPr>
          <a:xfrm>
            <a:off x="228620" y="712757"/>
            <a:ext cx="5693699" cy="301175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 algn="l"/>
            <a:r>
              <a:rPr lang="zh-TW" altLang="en-US" sz="1100" dirty="0">
                <a:solidFill>
                  <a:srgbClr val="7F7F7F"/>
                </a:solidFill>
                <a:latin typeface="Arial"/>
                <a:cs typeface="Arial"/>
              </a:rPr>
              <a:t>利用</a:t>
            </a:r>
            <a:r>
              <a:rPr lang="en-US" sz="1100" dirty="0">
                <a:solidFill>
                  <a:srgbClr val="7F7F7F"/>
                </a:solidFill>
                <a:latin typeface="Arial"/>
                <a:cs typeface="Arial"/>
              </a:rPr>
              <a:t>AGELOC ME</a:t>
            </a:r>
            <a:r>
              <a:rPr lang="en-US" sz="1100" baseline="30000" dirty="0">
                <a:solidFill>
                  <a:srgbClr val="7F7F7F"/>
                </a:solidFill>
                <a:latin typeface="Arial"/>
                <a:cs typeface="Arial"/>
              </a:rPr>
              <a:t>™</a:t>
            </a:r>
            <a:r>
              <a:rPr lang="zh-TW" altLang="en-US" sz="1100" dirty="0">
                <a:solidFill>
                  <a:srgbClr val="7F7F7F"/>
                </a:solidFill>
                <a:latin typeface="Arial"/>
                <a:cs typeface="Arial"/>
              </a:rPr>
              <a:t>裝置做</a:t>
            </a:r>
            <a:r>
              <a:rPr lang="en-US" sz="1100" dirty="0">
                <a:solidFill>
                  <a:srgbClr val="7F7F7F"/>
                </a:solidFill>
                <a:latin typeface="Arial"/>
                <a:cs typeface="Arial"/>
              </a:rPr>
              <a:t>AGELOC ME</a:t>
            </a:r>
            <a:r>
              <a:rPr lang="en-US" sz="1100" baseline="30000" dirty="0">
                <a:solidFill>
                  <a:srgbClr val="7F7F7F"/>
                </a:solidFill>
                <a:latin typeface="Arial"/>
                <a:cs typeface="Arial"/>
              </a:rPr>
              <a:t>™</a:t>
            </a:r>
            <a:r>
              <a:rPr lang="zh-TW" altLang="en-US" sz="1100" dirty="0">
                <a:solidFill>
                  <a:srgbClr val="7F7F7F"/>
                </a:solidFill>
                <a:latin typeface="Arial"/>
                <a:cs typeface="Arial"/>
              </a:rPr>
              <a:t>微層科技</a:t>
            </a:r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3720" y="2331624"/>
            <a:ext cx="569369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TW" altLang="en-US" sz="1200" dirty="0">
                <a:solidFill>
                  <a:srgbClr val="7F7F7F"/>
                </a:solidFill>
                <a:latin typeface="Arial"/>
                <a:cs typeface="Arial"/>
              </a:rPr>
              <a:t>此圖表顯示不同的精華在使用微層技術時可以均勻分配，因此三種精華皆保持活躍效果．</a:t>
            </a:r>
            <a:endParaRPr lang="en-US" altLang="ja-JP" sz="12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251498" y="2822490"/>
            <a:ext cx="5693699" cy="301175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 algn="l"/>
            <a:r>
              <a:rPr lang="zh-TW" altLang="en-US" sz="1100" dirty="0">
                <a:solidFill>
                  <a:srgbClr val="7F7F7F"/>
                </a:solidFill>
                <a:latin typeface="Arial"/>
                <a:cs typeface="Arial"/>
              </a:rPr>
              <a:t>以手動混合，沒有使用</a:t>
            </a:r>
            <a:r>
              <a:rPr lang="en-US" sz="1100" dirty="0">
                <a:solidFill>
                  <a:srgbClr val="7F7F7F"/>
                </a:solidFill>
                <a:latin typeface="Arial"/>
                <a:cs typeface="Arial"/>
              </a:rPr>
              <a:t> AGELOC ME</a:t>
            </a:r>
            <a:r>
              <a:rPr lang="en-US" sz="1100" baseline="30000" dirty="0">
                <a:solidFill>
                  <a:srgbClr val="7F7F7F"/>
                </a:solidFill>
                <a:latin typeface="Arial"/>
                <a:cs typeface="Arial"/>
              </a:rPr>
              <a:t>™</a:t>
            </a:r>
            <a:r>
              <a:rPr lang="zh-TW" altLang="en-US" sz="1100" dirty="0">
                <a:solidFill>
                  <a:srgbClr val="7F7F7F"/>
                </a:solidFill>
                <a:latin typeface="Arial"/>
                <a:cs typeface="Arial"/>
              </a:rPr>
              <a:t>裝置</a:t>
            </a:r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234" name="Title 1"/>
          <p:cNvSpPr>
            <a:spLocks noGrp="1"/>
          </p:cNvSpPr>
          <p:nvPr>
            <p:ph type="title"/>
          </p:nvPr>
        </p:nvSpPr>
        <p:spPr>
          <a:xfrm>
            <a:off x="357092" y="104775"/>
            <a:ext cx="8229600" cy="557182"/>
          </a:xfrm>
        </p:spPr>
        <p:txBody>
          <a:bodyPr/>
          <a:lstStyle/>
          <a:p>
            <a:r>
              <a:rPr lang="zh-TW" altLang="en-US" sz="1600" dirty="0">
                <a:solidFill>
                  <a:srgbClr val="00A8CC"/>
                </a:solidFill>
              </a:rPr>
              <a:t>結果：使肌膚能有</a:t>
            </a:r>
            <a:r>
              <a:rPr lang="en-US" sz="1600" dirty="0">
                <a:solidFill>
                  <a:srgbClr val="00A8CC"/>
                </a:solidFill>
              </a:rPr>
              <a:t>3</a:t>
            </a:r>
            <a:r>
              <a:rPr lang="zh-TW" altLang="en-US" sz="1600" dirty="0">
                <a:solidFill>
                  <a:srgbClr val="00A8CC"/>
                </a:solidFill>
              </a:rPr>
              <a:t>倍以上滲透／吸收，且擁有更多、更均勻的活性分佈在肌膚上－來獲得更好的結果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5" name="Content Placeholder 2"/>
          <p:cNvSpPr txBox="1">
            <a:spLocks/>
          </p:cNvSpPr>
          <p:nvPr/>
        </p:nvSpPr>
        <p:spPr>
          <a:xfrm>
            <a:off x="6265225" y="1484685"/>
            <a:ext cx="2701229" cy="263635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 baseline="0">
                <a:solidFill>
                  <a:srgbClr val="646569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646569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646569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646569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646569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200" dirty="0">
                <a:solidFill>
                  <a:srgbClr val="7F7F7F"/>
                </a:solidFill>
              </a:rPr>
              <a:t>* </a:t>
            </a:r>
            <a:r>
              <a:rPr lang="zh-TW" altLang="en-US" sz="1200" dirty="0">
                <a:solidFill>
                  <a:srgbClr val="7F7F7F"/>
                </a:solidFill>
              </a:rPr>
              <a:t>使用 </a:t>
            </a:r>
            <a:r>
              <a:rPr lang="en-US" altLang="ja-JP" sz="1200" dirty="0" err="1">
                <a:solidFill>
                  <a:srgbClr val="7F7F7F"/>
                </a:solidFill>
              </a:rPr>
              <a:t>ageLOC</a:t>
            </a:r>
            <a:r>
              <a:rPr lang="en-US" altLang="ja-JP" sz="1200" dirty="0">
                <a:solidFill>
                  <a:srgbClr val="7F7F7F"/>
                </a:solidFill>
              </a:rPr>
              <a:t> Me</a:t>
            </a:r>
            <a:r>
              <a:rPr lang="zh-TW" altLang="en-US" sz="1200" dirty="0">
                <a:solidFill>
                  <a:srgbClr val="7F7F7F"/>
                </a:solidFill>
              </a:rPr>
              <a:t> 裝置結合三種精華</a:t>
            </a:r>
            <a:r>
              <a:rPr lang="en-US" altLang="ja-JP" sz="1200" dirty="0">
                <a:solidFill>
                  <a:srgbClr val="7F7F7F"/>
                </a:solidFill>
              </a:rPr>
              <a:t> (ageLOC Me </a:t>
            </a:r>
            <a:r>
              <a:rPr lang="zh-TW" altLang="en-US" sz="1200" dirty="0">
                <a:solidFill>
                  <a:srgbClr val="7F7F7F"/>
                </a:solidFill>
              </a:rPr>
              <a:t>微層科技</a:t>
            </a:r>
            <a:r>
              <a:rPr lang="en-US" altLang="ja-JP" sz="1200" dirty="0">
                <a:solidFill>
                  <a:srgbClr val="7F7F7F"/>
                </a:solidFill>
              </a:rPr>
              <a:t>) </a:t>
            </a:r>
            <a:r>
              <a:rPr lang="zh-TW" altLang="en-US" sz="1200" dirty="0">
                <a:solidFill>
                  <a:srgbClr val="7F7F7F"/>
                </a:solidFill>
              </a:rPr>
              <a:t>，和手動混合相比能增加肌膚吸收結果。</a:t>
            </a:r>
            <a:br>
              <a:rPr lang="en-US" altLang="zh-TW" sz="1200" dirty="0">
                <a:solidFill>
                  <a:srgbClr val="7F7F7F"/>
                </a:solidFill>
              </a:rPr>
            </a:br>
            <a:br>
              <a:rPr lang="en-US" altLang="zh-TW" sz="1200" dirty="0">
                <a:solidFill>
                  <a:srgbClr val="7F7F7F"/>
                </a:solidFill>
              </a:rPr>
            </a:br>
            <a:r>
              <a:rPr lang="en-US" altLang="ja-JP" sz="1200" dirty="0">
                <a:solidFill>
                  <a:srgbClr val="7F7F7F"/>
                </a:solidFill>
              </a:rPr>
              <a:t>* </a:t>
            </a:r>
            <a:r>
              <a:rPr lang="zh-TW" altLang="en-US" sz="1200" dirty="0">
                <a:solidFill>
                  <a:srgbClr val="7F7F7F"/>
                </a:solidFill>
              </a:rPr>
              <a:t>使用角質層比較「肌膚吸收力」</a:t>
            </a:r>
            <a:endParaRPr lang="en-US" altLang="ja-JP" sz="1200" dirty="0">
              <a:solidFill>
                <a:srgbClr val="7F7F7F"/>
              </a:solidFill>
            </a:endParaRPr>
          </a:p>
          <a:p>
            <a:pPr>
              <a:lnSpc>
                <a:spcPct val="50000"/>
              </a:lnSpc>
            </a:pPr>
            <a:endParaRPr lang="en-US" altLang="ja-JP" sz="1200" dirty="0">
              <a:solidFill>
                <a:srgbClr val="7F7F7F"/>
              </a:solidFill>
            </a:endParaRPr>
          </a:p>
          <a:p>
            <a:pPr marL="0" indent="0">
              <a:buFont typeface="Arial"/>
              <a:buNone/>
            </a:pPr>
            <a:r>
              <a:rPr lang="en-US" altLang="ja-JP" sz="1200" dirty="0">
                <a:solidFill>
                  <a:srgbClr val="7F7F7F"/>
                </a:solidFill>
              </a:rPr>
              <a:t>* 3</a:t>
            </a:r>
            <a:r>
              <a:rPr lang="zh-TW" altLang="en-US" sz="1200" dirty="0">
                <a:solidFill>
                  <a:srgbClr val="7F7F7F"/>
                </a:solidFill>
              </a:rPr>
              <a:t>種精華是在裝置內以平均數據點結合的方式（微層科技）</a:t>
            </a:r>
            <a:r>
              <a:rPr lang="en-US" altLang="zh-TW" sz="1200" dirty="0">
                <a:solidFill>
                  <a:srgbClr val="7F7F7F"/>
                </a:solidFill>
              </a:rPr>
              <a:t>vs. </a:t>
            </a:r>
            <a:r>
              <a:rPr lang="zh-TW" altLang="en-US" sz="1200" dirty="0">
                <a:solidFill>
                  <a:srgbClr val="7F7F7F"/>
                </a:solidFill>
              </a:rPr>
              <a:t>手動混合</a:t>
            </a:r>
            <a:endParaRPr lang="en-US" sz="1200" dirty="0">
              <a:solidFill>
                <a:srgbClr val="7F7F7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14332" y="1279458"/>
            <a:ext cx="1408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此圖為角質層的剖面圖</a:t>
            </a:r>
            <a:endParaRPr lang="en-US" dirty="0"/>
          </a:p>
        </p:txBody>
      </p:sp>
      <p:sp>
        <p:nvSpPr>
          <p:cNvPr id="237" name="TextBox 236"/>
          <p:cNvSpPr txBox="1"/>
          <p:nvPr/>
        </p:nvSpPr>
        <p:spPr>
          <a:xfrm>
            <a:off x="4614333" y="3283727"/>
            <a:ext cx="14561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此圖為角質層的剖面圖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endParaRPr lang="en-US" dirty="0"/>
          </a:p>
        </p:txBody>
      </p:sp>
      <p:grpSp>
        <p:nvGrpSpPr>
          <p:cNvPr id="232" name="Group 231"/>
          <p:cNvGrpSpPr/>
          <p:nvPr/>
        </p:nvGrpSpPr>
        <p:grpSpPr>
          <a:xfrm>
            <a:off x="410070" y="1090263"/>
            <a:ext cx="4004275" cy="1258885"/>
            <a:chOff x="859124" y="3105888"/>
            <a:chExt cx="3296975" cy="1036519"/>
          </a:xfrm>
          <a:solidFill>
            <a:schemeClr val="bg1"/>
          </a:solidFill>
        </p:grpSpPr>
        <p:sp>
          <p:nvSpPr>
            <p:cNvPr id="236" name="角丸四角形 11"/>
            <p:cNvSpPr/>
            <p:nvPr/>
          </p:nvSpPr>
          <p:spPr>
            <a:xfrm>
              <a:off x="1532917" y="3186292"/>
              <a:ext cx="1902533" cy="218471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grpSp>
          <p:nvGrpSpPr>
            <p:cNvPr id="238" name="グループ化 46"/>
            <p:cNvGrpSpPr>
              <a:grpSpLocks noChangeAspect="1"/>
            </p:cNvGrpSpPr>
            <p:nvPr/>
          </p:nvGrpSpPr>
          <p:grpSpPr>
            <a:xfrm>
              <a:off x="1527382" y="3408960"/>
              <a:ext cx="1902533" cy="733447"/>
              <a:chOff x="2309427" y="2959201"/>
              <a:chExt cx="1902533" cy="733447"/>
            </a:xfrm>
            <a:grpFill/>
          </p:grpSpPr>
          <p:sp>
            <p:nvSpPr>
              <p:cNvPr id="268" name="角丸四角形 37"/>
              <p:cNvSpPr/>
              <p:nvPr/>
            </p:nvSpPr>
            <p:spPr>
              <a:xfrm>
                <a:off x="2309427" y="2959201"/>
                <a:ext cx="1902533" cy="733447"/>
              </a:xfrm>
              <a:prstGeom prst="roundRect">
                <a:avLst>
                  <a:gd name="adj" fmla="val 271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69" name="グループ化 40"/>
              <p:cNvGrpSpPr/>
              <p:nvPr/>
            </p:nvGrpSpPr>
            <p:grpSpPr>
              <a:xfrm>
                <a:off x="2335826" y="2996952"/>
                <a:ext cx="263851" cy="661439"/>
                <a:chOff x="2335826" y="2996952"/>
                <a:chExt cx="263851" cy="661439"/>
              </a:xfrm>
              <a:grpFill/>
            </p:grpSpPr>
            <p:pic>
              <p:nvPicPr>
                <p:cNvPr id="312" name="Picture 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48328" y="3074293"/>
                  <a:ext cx="238125" cy="666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3" name="Picture 4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42502" y="3245592"/>
                  <a:ext cx="257175" cy="1047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4" name="Picture 5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35826" y="3356992"/>
                  <a:ext cx="257175" cy="1143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5" name="Picture 6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36241" y="3486941"/>
                  <a:ext cx="257175" cy="171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6" name="Picture 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52028" y="2996952"/>
                  <a:ext cx="238125" cy="666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7" name="Picture 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58053" y="3167260"/>
                  <a:ext cx="238125" cy="666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70" name="グループ化 53"/>
              <p:cNvGrpSpPr/>
              <p:nvPr/>
            </p:nvGrpSpPr>
            <p:grpSpPr>
              <a:xfrm>
                <a:off x="3388443" y="3002296"/>
                <a:ext cx="263851" cy="661439"/>
                <a:chOff x="2335826" y="2996952"/>
                <a:chExt cx="263851" cy="661439"/>
              </a:xfrm>
              <a:grpFill/>
            </p:grpSpPr>
            <p:pic>
              <p:nvPicPr>
                <p:cNvPr id="306" name="Picture 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48328" y="3074293"/>
                  <a:ext cx="238125" cy="666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7" name="Picture 4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42502" y="3245592"/>
                  <a:ext cx="257175" cy="1047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8" name="Picture 5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35826" y="3356992"/>
                  <a:ext cx="257175" cy="1143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9" name="Picture 6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36241" y="3486941"/>
                  <a:ext cx="257175" cy="171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0" name="Picture 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52028" y="2996952"/>
                  <a:ext cx="238125" cy="666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1" name="Picture 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58053" y="3167260"/>
                  <a:ext cx="238125" cy="666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71" name="グループ化 60"/>
              <p:cNvGrpSpPr/>
              <p:nvPr/>
            </p:nvGrpSpPr>
            <p:grpSpPr>
              <a:xfrm>
                <a:off x="2857267" y="3002296"/>
                <a:ext cx="263851" cy="661439"/>
                <a:chOff x="2335826" y="2996952"/>
                <a:chExt cx="263851" cy="661439"/>
              </a:xfrm>
              <a:grpFill/>
            </p:grpSpPr>
            <p:pic>
              <p:nvPicPr>
                <p:cNvPr id="300" name="Picture 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48328" y="3074293"/>
                  <a:ext cx="238125" cy="666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1" name="Picture 4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42502" y="3245592"/>
                  <a:ext cx="257175" cy="1047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2" name="Picture 5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35826" y="3356992"/>
                  <a:ext cx="257175" cy="1143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3" name="Picture 6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36241" y="3486941"/>
                  <a:ext cx="257175" cy="171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4" name="Picture 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52028" y="2996952"/>
                  <a:ext cx="238125" cy="666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5" name="Picture 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58053" y="3167260"/>
                  <a:ext cx="238125" cy="666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72" name="グループ化 67"/>
              <p:cNvGrpSpPr/>
              <p:nvPr/>
            </p:nvGrpSpPr>
            <p:grpSpPr>
              <a:xfrm>
                <a:off x="3130965" y="2996952"/>
                <a:ext cx="263851" cy="661439"/>
                <a:chOff x="2335826" y="2996952"/>
                <a:chExt cx="263851" cy="661439"/>
              </a:xfrm>
              <a:grpFill/>
            </p:grpSpPr>
            <p:pic>
              <p:nvPicPr>
                <p:cNvPr id="294" name="Picture 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48328" y="3074293"/>
                  <a:ext cx="238125" cy="666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5" name="Picture 4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42502" y="3245592"/>
                  <a:ext cx="257175" cy="1047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6" name="Picture 5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35826" y="3356992"/>
                  <a:ext cx="257175" cy="1143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7" name="Picture 6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36241" y="3486941"/>
                  <a:ext cx="257175" cy="171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8" name="Picture 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52028" y="2996952"/>
                  <a:ext cx="238125" cy="666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9" name="Picture 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58053" y="3167260"/>
                  <a:ext cx="238125" cy="666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73" name="グループ化 74"/>
              <p:cNvGrpSpPr/>
              <p:nvPr/>
            </p:nvGrpSpPr>
            <p:grpSpPr>
              <a:xfrm>
                <a:off x="2599677" y="2993549"/>
                <a:ext cx="263851" cy="661439"/>
                <a:chOff x="2335826" y="2996952"/>
                <a:chExt cx="263851" cy="661439"/>
              </a:xfrm>
              <a:grpFill/>
            </p:grpSpPr>
            <p:pic>
              <p:nvPicPr>
                <p:cNvPr id="288" name="Picture 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48328" y="3074293"/>
                  <a:ext cx="238125" cy="666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9" name="Picture 4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42502" y="3245592"/>
                  <a:ext cx="257175" cy="1047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0" name="Picture 5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35826" y="3356992"/>
                  <a:ext cx="257175" cy="1143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1" name="Picture 6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36241" y="3486941"/>
                  <a:ext cx="257175" cy="171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2" name="Picture 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52028" y="2996952"/>
                  <a:ext cx="238125" cy="666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3" name="Picture 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58053" y="3167260"/>
                  <a:ext cx="238125" cy="666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74" name="グループ化 81"/>
              <p:cNvGrpSpPr/>
              <p:nvPr/>
            </p:nvGrpSpPr>
            <p:grpSpPr>
              <a:xfrm>
                <a:off x="3645618" y="2996952"/>
                <a:ext cx="263851" cy="661439"/>
                <a:chOff x="2335826" y="2996952"/>
                <a:chExt cx="263851" cy="661439"/>
              </a:xfrm>
              <a:grpFill/>
            </p:grpSpPr>
            <p:pic>
              <p:nvPicPr>
                <p:cNvPr id="282" name="Picture 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48328" y="3074293"/>
                  <a:ext cx="238125" cy="666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3" name="Picture 4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42502" y="3245592"/>
                  <a:ext cx="257175" cy="1047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4" name="Picture 5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35826" y="3356992"/>
                  <a:ext cx="257175" cy="1143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5" name="Picture 6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36241" y="3486941"/>
                  <a:ext cx="257175" cy="171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6" name="Picture 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52028" y="2996952"/>
                  <a:ext cx="238125" cy="666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7" name="Picture 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58053" y="3167260"/>
                  <a:ext cx="238125" cy="666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75" name="グループ化 88"/>
              <p:cNvGrpSpPr/>
              <p:nvPr/>
            </p:nvGrpSpPr>
            <p:grpSpPr>
              <a:xfrm>
                <a:off x="3916287" y="2988918"/>
                <a:ext cx="263851" cy="661439"/>
                <a:chOff x="2335826" y="2996952"/>
                <a:chExt cx="263851" cy="661439"/>
              </a:xfrm>
              <a:grpFill/>
            </p:grpSpPr>
            <p:pic>
              <p:nvPicPr>
                <p:cNvPr id="276" name="Picture 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48328" y="3074293"/>
                  <a:ext cx="238125" cy="666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7" name="Picture 4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42502" y="3245592"/>
                  <a:ext cx="257175" cy="1047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8" name="Picture 5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35826" y="3356992"/>
                  <a:ext cx="257175" cy="1143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9" name="Picture 6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36241" y="3486941"/>
                  <a:ext cx="257175" cy="171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0" name="Picture 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52028" y="2996952"/>
                  <a:ext cx="238125" cy="666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1" name="Picture 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58053" y="3167260"/>
                  <a:ext cx="238125" cy="6667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cxnSp>
          <p:nvCxnSpPr>
            <p:cNvPr id="239" name="直線コネクタ 21"/>
            <p:cNvCxnSpPr/>
            <p:nvPr/>
          </p:nvCxnSpPr>
          <p:spPr>
            <a:xfrm>
              <a:off x="1546468" y="3230682"/>
              <a:ext cx="95129" cy="0"/>
            </a:xfrm>
            <a:prstGeom prst="line">
              <a:avLst/>
            </a:prstGeom>
            <a:grpFill/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直線コネクタ 10"/>
            <p:cNvCxnSpPr/>
            <p:nvPr/>
          </p:nvCxnSpPr>
          <p:spPr>
            <a:xfrm>
              <a:off x="1803852" y="3367039"/>
              <a:ext cx="432048" cy="0"/>
            </a:xfrm>
            <a:prstGeom prst="line">
              <a:avLst/>
            </a:prstGeom>
            <a:grpFill/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直線コネクタ 16"/>
            <p:cNvCxnSpPr/>
            <p:nvPr/>
          </p:nvCxnSpPr>
          <p:spPr>
            <a:xfrm>
              <a:off x="2268153" y="3367039"/>
              <a:ext cx="432048" cy="0"/>
            </a:xfrm>
            <a:prstGeom prst="line">
              <a:avLst/>
            </a:prstGeom>
            <a:grpFill/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直線コネクタ 22"/>
            <p:cNvCxnSpPr/>
            <p:nvPr/>
          </p:nvCxnSpPr>
          <p:spPr>
            <a:xfrm>
              <a:off x="2739956" y="3367039"/>
              <a:ext cx="432048" cy="0"/>
            </a:xfrm>
            <a:prstGeom prst="line">
              <a:avLst/>
            </a:prstGeom>
            <a:grpFill/>
            <a:ln w="38100">
              <a:solidFill>
                <a:srgbClr val="93DC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直線コネクタ 27"/>
            <p:cNvCxnSpPr/>
            <p:nvPr/>
          </p:nvCxnSpPr>
          <p:spPr>
            <a:xfrm>
              <a:off x="1674754" y="3230682"/>
              <a:ext cx="432048" cy="0"/>
            </a:xfrm>
            <a:prstGeom prst="line">
              <a:avLst/>
            </a:prstGeom>
            <a:grpFill/>
            <a:ln w="38100">
              <a:solidFill>
                <a:srgbClr val="93DC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直線コネクタ 45"/>
            <p:cNvCxnSpPr/>
            <p:nvPr/>
          </p:nvCxnSpPr>
          <p:spPr>
            <a:xfrm>
              <a:off x="3200162" y="3367039"/>
              <a:ext cx="210075" cy="0"/>
            </a:xfrm>
            <a:prstGeom prst="line">
              <a:avLst/>
            </a:prstGeom>
            <a:grpFill/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直線コネクタ 115"/>
            <p:cNvCxnSpPr/>
            <p:nvPr/>
          </p:nvCxnSpPr>
          <p:spPr>
            <a:xfrm>
              <a:off x="1567121" y="3367039"/>
              <a:ext cx="196788" cy="0"/>
            </a:xfrm>
            <a:prstGeom prst="line">
              <a:avLst/>
            </a:prstGeom>
            <a:grpFill/>
            <a:ln w="38100">
              <a:solidFill>
                <a:srgbClr val="93DC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直線コネクタ 126"/>
            <p:cNvCxnSpPr/>
            <p:nvPr/>
          </p:nvCxnSpPr>
          <p:spPr>
            <a:xfrm>
              <a:off x="2495474" y="3304477"/>
              <a:ext cx="432048" cy="0"/>
            </a:xfrm>
            <a:prstGeom prst="line">
              <a:avLst/>
            </a:prstGeom>
            <a:grpFill/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直線コネクタ 127"/>
            <p:cNvCxnSpPr/>
            <p:nvPr/>
          </p:nvCxnSpPr>
          <p:spPr>
            <a:xfrm>
              <a:off x="2959775" y="3304477"/>
              <a:ext cx="432048" cy="0"/>
            </a:xfrm>
            <a:prstGeom prst="line">
              <a:avLst/>
            </a:prstGeom>
            <a:grpFill/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直線コネクタ 128"/>
            <p:cNvCxnSpPr/>
            <p:nvPr/>
          </p:nvCxnSpPr>
          <p:spPr>
            <a:xfrm>
              <a:off x="2022896" y="3305890"/>
              <a:ext cx="432048" cy="0"/>
            </a:xfrm>
            <a:prstGeom prst="line">
              <a:avLst/>
            </a:prstGeom>
            <a:grpFill/>
            <a:ln w="38100">
              <a:solidFill>
                <a:srgbClr val="93DC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直線コネクタ 133"/>
            <p:cNvCxnSpPr/>
            <p:nvPr/>
          </p:nvCxnSpPr>
          <p:spPr>
            <a:xfrm>
              <a:off x="1546460" y="3305890"/>
              <a:ext cx="432048" cy="0"/>
            </a:xfrm>
            <a:prstGeom prst="line">
              <a:avLst/>
            </a:prstGeom>
            <a:grpFill/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直線コネクタ 134"/>
            <p:cNvCxnSpPr/>
            <p:nvPr/>
          </p:nvCxnSpPr>
          <p:spPr>
            <a:xfrm>
              <a:off x="2154864" y="3230682"/>
              <a:ext cx="432048" cy="0"/>
            </a:xfrm>
            <a:prstGeom prst="line">
              <a:avLst/>
            </a:prstGeom>
            <a:grpFill/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直線コネクタ 135"/>
            <p:cNvCxnSpPr/>
            <p:nvPr/>
          </p:nvCxnSpPr>
          <p:spPr>
            <a:xfrm>
              <a:off x="2619165" y="3230682"/>
              <a:ext cx="432048" cy="0"/>
            </a:xfrm>
            <a:prstGeom prst="line">
              <a:avLst/>
            </a:prstGeom>
            <a:grpFill/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直線コネクタ 136"/>
            <p:cNvCxnSpPr/>
            <p:nvPr/>
          </p:nvCxnSpPr>
          <p:spPr>
            <a:xfrm>
              <a:off x="3090968" y="3230682"/>
              <a:ext cx="338940" cy="0"/>
            </a:xfrm>
            <a:prstGeom prst="line">
              <a:avLst/>
            </a:prstGeom>
            <a:grpFill/>
            <a:ln w="38100">
              <a:solidFill>
                <a:srgbClr val="93DC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4" name="グループ化 28"/>
            <p:cNvGrpSpPr/>
            <p:nvPr/>
          </p:nvGrpSpPr>
          <p:grpSpPr>
            <a:xfrm>
              <a:off x="3641852" y="3105888"/>
              <a:ext cx="514247" cy="552419"/>
              <a:chOff x="4005570" y="3543622"/>
              <a:chExt cx="514247" cy="552419"/>
            </a:xfrm>
            <a:grpFill/>
          </p:grpSpPr>
          <p:grpSp>
            <p:nvGrpSpPr>
              <p:cNvPr id="259" name="グループ化 9"/>
              <p:cNvGrpSpPr/>
              <p:nvPr/>
            </p:nvGrpSpPr>
            <p:grpSpPr>
              <a:xfrm>
                <a:off x="4005570" y="3543622"/>
                <a:ext cx="510157" cy="209065"/>
                <a:chOff x="4005570" y="3543622"/>
                <a:chExt cx="510157" cy="209065"/>
              </a:xfrm>
              <a:grpFill/>
            </p:grpSpPr>
            <p:cxnSp>
              <p:nvCxnSpPr>
                <p:cNvPr id="266" name="直線コネクタ 138"/>
                <p:cNvCxnSpPr/>
                <p:nvPr/>
              </p:nvCxnSpPr>
              <p:spPr>
                <a:xfrm>
                  <a:off x="4005570" y="3663994"/>
                  <a:ext cx="196788" cy="0"/>
                </a:xfrm>
                <a:prstGeom prst="line">
                  <a:avLst/>
                </a:prstGeom>
                <a:grpFill/>
                <a:ln w="38100">
                  <a:solidFill>
                    <a:srgbClr val="93DCD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7" name="テキスト ボックス 1034"/>
                <p:cNvSpPr txBox="1"/>
                <p:nvPr/>
              </p:nvSpPr>
              <p:spPr>
                <a:xfrm>
                  <a:off x="4227695" y="3543622"/>
                  <a:ext cx="288032" cy="20906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1050" dirty="0">
                      <a:solidFill>
                        <a:srgbClr val="646569"/>
                      </a:solidFill>
                      <a:latin typeface="Arial"/>
                      <a:cs typeface="Arial"/>
                    </a:rPr>
                    <a:t>R</a:t>
                  </a:r>
                  <a:endParaRPr lang="ja-JP" altLang="en-US" sz="1050" dirty="0">
                    <a:solidFill>
                      <a:srgbClr val="646569"/>
                    </a:solidFill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260" name="グループ化 1037"/>
              <p:cNvGrpSpPr/>
              <p:nvPr/>
            </p:nvGrpSpPr>
            <p:grpSpPr>
              <a:xfrm>
                <a:off x="4009658" y="3886976"/>
                <a:ext cx="510159" cy="209065"/>
                <a:chOff x="4295489" y="4078086"/>
                <a:chExt cx="510159" cy="209065"/>
              </a:xfrm>
              <a:grpFill/>
            </p:grpSpPr>
            <p:cxnSp>
              <p:nvCxnSpPr>
                <p:cNvPr id="264" name="直線コネクタ 137"/>
                <p:cNvCxnSpPr/>
                <p:nvPr/>
              </p:nvCxnSpPr>
              <p:spPr>
                <a:xfrm>
                  <a:off x="4295489" y="4187613"/>
                  <a:ext cx="196788" cy="0"/>
                </a:xfrm>
                <a:prstGeom prst="line">
                  <a:avLst/>
                </a:prstGeom>
                <a:grpFill/>
                <a:ln w="3810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5" name="テキスト ボックス 148"/>
                <p:cNvSpPr txBox="1"/>
                <p:nvPr/>
              </p:nvSpPr>
              <p:spPr>
                <a:xfrm>
                  <a:off x="4517616" y="4078086"/>
                  <a:ext cx="288032" cy="20906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1050" dirty="0">
                      <a:solidFill>
                        <a:srgbClr val="646569"/>
                      </a:solidFill>
                      <a:latin typeface="Arial"/>
                      <a:cs typeface="Arial"/>
                    </a:rPr>
                    <a:t>Q</a:t>
                  </a:r>
                  <a:endParaRPr lang="ja-JP" altLang="en-US" sz="1050" dirty="0">
                    <a:solidFill>
                      <a:srgbClr val="646569"/>
                    </a:solidFill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261" name="グループ化 1035"/>
              <p:cNvGrpSpPr/>
              <p:nvPr/>
            </p:nvGrpSpPr>
            <p:grpSpPr>
              <a:xfrm>
                <a:off x="4005570" y="3712636"/>
                <a:ext cx="458024" cy="209065"/>
                <a:chOff x="4295489" y="4366136"/>
                <a:chExt cx="458024" cy="209065"/>
              </a:xfrm>
              <a:grpFill/>
            </p:grpSpPr>
            <p:cxnSp>
              <p:nvCxnSpPr>
                <p:cNvPr id="262" name="直線コネクタ 20"/>
                <p:cNvCxnSpPr/>
                <p:nvPr/>
              </p:nvCxnSpPr>
              <p:spPr>
                <a:xfrm>
                  <a:off x="4295489" y="4487231"/>
                  <a:ext cx="196788" cy="0"/>
                </a:xfrm>
                <a:prstGeom prst="line">
                  <a:avLst/>
                </a:prstGeom>
                <a:grpFill/>
                <a:ln w="381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3" name="テキスト ボックス 149"/>
                <p:cNvSpPr txBox="1"/>
                <p:nvPr/>
              </p:nvSpPr>
              <p:spPr>
                <a:xfrm>
                  <a:off x="4517615" y="4366136"/>
                  <a:ext cx="235898" cy="20906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1050" dirty="0">
                      <a:solidFill>
                        <a:srgbClr val="646569"/>
                      </a:solidFill>
                      <a:latin typeface="Arial"/>
                      <a:cs typeface="Arial"/>
                    </a:rPr>
                    <a:t>X</a:t>
                  </a:r>
                  <a:endParaRPr lang="ja-JP" altLang="en-US" sz="1050" dirty="0">
                    <a:solidFill>
                      <a:srgbClr val="646569"/>
                    </a:solidFill>
                    <a:latin typeface="Arial"/>
                    <a:cs typeface="Arial"/>
                  </a:endParaRPr>
                </a:p>
              </p:txBody>
            </p:sp>
          </p:grpSp>
        </p:grpSp>
        <p:sp>
          <p:nvSpPr>
            <p:cNvPr id="255" name="左大かっこ 6"/>
            <p:cNvSpPr>
              <a:spLocks noChangeAspect="1"/>
            </p:cNvSpPr>
            <p:nvPr/>
          </p:nvSpPr>
          <p:spPr>
            <a:xfrm>
              <a:off x="1453633" y="3174751"/>
              <a:ext cx="54113" cy="209801"/>
            </a:xfrm>
            <a:prstGeom prst="leftBracke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56" name="左大かっこ 144"/>
            <p:cNvSpPr>
              <a:spLocks noChangeAspect="1"/>
            </p:cNvSpPr>
            <p:nvPr/>
          </p:nvSpPr>
          <p:spPr>
            <a:xfrm>
              <a:off x="1454090" y="3404761"/>
              <a:ext cx="45719" cy="737644"/>
            </a:xfrm>
            <a:prstGeom prst="leftBracke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57" name="テキスト ボックス 7"/>
            <p:cNvSpPr txBox="1"/>
            <p:nvPr/>
          </p:nvSpPr>
          <p:spPr>
            <a:xfrm>
              <a:off x="859124" y="3186289"/>
              <a:ext cx="548176" cy="19005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900" dirty="0">
                  <a:solidFill>
                    <a:srgbClr val="646569"/>
                  </a:solidFill>
                  <a:latin typeface="Arial"/>
                  <a:cs typeface="Arial"/>
                </a:rPr>
                <a:t>精華</a:t>
              </a:r>
              <a:endParaRPr lang="ja-JP" altLang="en-US" sz="900" dirty="0">
                <a:solidFill>
                  <a:srgbClr val="646569"/>
                </a:solidFill>
                <a:latin typeface="Arial"/>
                <a:cs typeface="Arial"/>
              </a:endParaRPr>
            </a:p>
          </p:txBody>
        </p:sp>
        <p:sp>
          <p:nvSpPr>
            <p:cNvPr id="258" name="テキスト ボックス 146"/>
            <p:cNvSpPr txBox="1"/>
            <p:nvPr/>
          </p:nvSpPr>
          <p:spPr>
            <a:xfrm>
              <a:off x="905178" y="3642317"/>
              <a:ext cx="534360" cy="19005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900" dirty="0">
                  <a:solidFill>
                    <a:srgbClr val="646569"/>
                  </a:solidFill>
                  <a:latin typeface="Arial"/>
                  <a:cs typeface="Arial"/>
                </a:rPr>
                <a:t>角質層</a:t>
              </a:r>
              <a:endParaRPr lang="ja-JP" altLang="en-US" sz="900" dirty="0">
                <a:solidFill>
                  <a:srgbClr val="646569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318" name="Group 317"/>
          <p:cNvGrpSpPr/>
          <p:nvPr/>
        </p:nvGrpSpPr>
        <p:grpSpPr>
          <a:xfrm>
            <a:off x="1712692" y="1409659"/>
            <a:ext cx="1359736" cy="597527"/>
            <a:chOff x="4624714" y="1323348"/>
            <a:chExt cx="1359736" cy="597527"/>
          </a:xfrm>
        </p:grpSpPr>
        <p:grpSp>
          <p:nvGrpSpPr>
            <p:cNvPr id="319" name="グループ化 309"/>
            <p:cNvGrpSpPr/>
            <p:nvPr/>
          </p:nvGrpSpPr>
          <p:grpSpPr>
            <a:xfrm>
              <a:off x="4624714" y="1323348"/>
              <a:ext cx="173196" cy="596110"/>
              <a:chOff x="3563190" y="1681257"/>
              <a:chExt cx="144016" cy="495679"/>
            </a:xfrm>
          </p:grpSpPr>
          <p:sp>
            <p:nvSpPr>
              <p:cNvPr id="332" name="下矢印 310"/>
              <p:cNvSpPr/>
              <p:nvPr/>
            </p:nvSpPr>
            <p:spPr>
              <a:xfrm>
                <a:off x="3563190" y="2066407"/>
                <a:ext cx="144016" cy="110529"/>
              </a:xfrm>
              <a:prstGeom prst="downArrow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175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3" name="正方形/長方形 311"/>
              <p:cNvSpPr/>
              <p:nvPr/>
            </p:nvSpPr>
            <p:spPr>
              <a:xfrm>
                <a:off x="3599194" y="2008580"/>
                <a:ext cx="76684" cy="72727"/>
              </a:xfrm>
              <a:prstGeom prst="rect">
                <a:avLst/>
              </a:prstGeom>
              <a:solidFill>
                <a:srgbClr val="CCC1DA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4" name="正方形/長方形 312"/>
              <p:cNvSpPr/>
              <p:nvPr/>
            </p:nvSpPr>
            <p:spPr>
              <a:xfrm>
                <a:off x="3599194" y="1936941"/>
                <a:ext cx="76684" cy="85602"/>
              </a:xfrm>
              <a:prstGeom prst="rect">
                <a:avLst/>
              </a:prstGeom>
              <a:solidFill>
                <a:srgbClr val="CCC1DA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5" name="正方形/長方形 313"/>
              <p:cNvSpPr/>
              <p:nvPr/>
            </p:nvSpPr>
            <p:spPr>
              <a:xfrm>
                <a:off x="3599892" y="1681257"/>
                <a:ext cx="72966" cy="18015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175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6" name="正方形/長方形 314"/>
              <p:cNvSpPr/>
              <p:nvPr/>
            </p:nvSpPr>
            <p:spPr>
              <a:xfrm>
                <a:off x="3599194" y="1857338"/>
                <a:ext cx="73664" cy="96529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175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20" name="グループ化 338"/>
            <p:cNvGrpSpPr/>
            <p:nvPr/>
          </p:nvGrpSpPr>
          <p:grpSpPr>
            <a:xfrm>
              <a:off x="5203247" y="1324765"/>
              <a:ext cx="173196" cy="596110"/>
              <a:chOff x="3563190" y="1681257"/>
              <a:chExt cx="144016" cy="495679"/>
            </a:xfrm>
          </p:grpSpPr>
          <p:sp>
            <p:nvSpPr>
              <p:cNvPr id="327" name="下矢印 339"/>
              <p:cNvSpPr/>
              <p:nvPr/>
            </p:nvSpPr>
            <p:spPr>
              <a:xfrm>
                <a:off x="3563190" y="2066407"/>
                <a:ext cx="144016" cy="110529"/>
              </a:xfrm>
              <a:prstGeom prst="downArrow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8" name="正方形/長方形 340"/>
              <p:cNvSpPr/>
              <p:nvPr/>
            </p:nvSpPr>
            <p:spPr>
              <a:xfrm>
                <a:off x="3599193" y="2008580"/>
                <a:ext cx="75754" cy="7272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9" name="正方形/長方形 341"/>
              <p:cNvSpPr/>
              <p:nvPr/>
            </p:nvSpPr>
            <p:spPr>
              <a:xfrm>
                <a:off x="3599193" y="1936941"/>
                <a:ext cx="75754" cy="8560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0" name="正方形/長方形 342"/>
              <p:cNvSpPr/>
              <p:nvPr/>
            </p:nvSpPr>
            <p:spPr>
              <a:xfrm>
                <a:off x="3599892" y="1681257"/>
                <a:ext cx="75055" cy="18015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1" name="正方形/長方形 343"/>
              <p:cNvSpPr/>
              <p:nvPr/>
            </p:nvSpPr>
            <p:spPr>
              <a:xfrm>
                <a:off x="3599193" y="1857338"/>
                <a:ext cx="75754" cy="96529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21" name="グループ化 344"/>
            <p:cNvGrpSpPr/>
            <p:nvPr/>
          </p:nvGrpSpPr>
          <p:grpSpPr>
            <a:xfrm>
              <a:off x="5811254" y="1323348"/>
              <a:ext cx="173196" cy="596110"/>
              <a:chOff x="3563190" y="1681257"/>
              <a:chExt cx="144016" cy="495679"/>
            </a:xfrm>
          </p:grpSpPr>
          <p:sp>
            <p:nvSpPr>
              <p:cNvPr id="322" name="下矢印 345"/>
              <p:cNvSpPr/>
              <p:nvPr/>
            </p:nvSpPr>
            <p:spPr>
              <a:xfrm>
                <a:off x="3563190" y="2066407"/>
                <a:ext cx="144016" cy="110529"/>
              </a:xfrm>
              <a:prstGeom prst="downArrow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3" name="正方形/長方形 346"/>
              <p:cNvSpPr/>
              <p:nvPr/>
            </p:nvSpPr>
            <p:spPr>
              <a:xfrm>
                <a:off x="3599193" y="2008580"/>
                <a:ext cx="75509" cy="7272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4" name="正方形/長方形 347"/>
              <p:cNvSpPr/>
              <p:nvPr/>
            </p:nvSpPr>
            <p:spPr>
              <a:xfrm>
                <a:off x="3599193" y="1936941"/>
                <a:ext cx="75509" cy="8560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5" name="正方形/長方形 348"/>
              <p:cNvSpPr/>
              <p:nvPr/>
            </p:nvSpPr>
            <p:spPr>
              <a:xfrm>
                <a:off x="3599194" y="1681257"/>
                <a:ext cx="72008" cy="180156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6" name="正方形/長方形 349"/>
              <p:cNvSpPr/>
              <p:nvPr/>
            </p:nvSpPr>
            <p:spPr>
              <a:xfrm>
                <a:off x="3599194" y="1857338"/>
                <a:ext cx="72008" cy="96529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337" name="Group 336"/>
          <p:cNvGrpSpPr/>
          <p:nvPr/>
        </p:nvGrpSpPr>
        <p:grpSpPr>
          <a:xfrm>
            <a:off x="1737780" y="2065425"/>
            <a:ext cx="1288207" cy="98862"/>
            <a:chOff x="4652322" y="2000669"/>
            <a:chExt cx="1288207" cy="98862"/>
          </a:xfrm>
        </p:grpSpPr>
        <p:sp>
          <p:nvSpPr>
            <p:cNvPr id="338" name="円/楕円 354"/>
            <p:cNvSpPr>
              <a:spLocks noChangeAspect="1"/>
            </p:cNvSpPr>
            <p:nvPr/>
          </p:nvSpPr>
          <p:spPr>
            <a:xfrm>
              <a:off x="5258426" y="2012075"/>
              <a:ext cx="87456" cy="87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39" name="円/楕円 355"/>
            <p:cNvSpPr>
              <a:spLocks noChangeAspect="1"/>
            </p:cNvSpPr>
            <p:nvPr/>
          </p:nvSpPr>
          <p:spPr>
            <a:xfrm>
              <a:off x="5853073" y="2000669"/>
              <a:ext cx="87456" cy="8745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7DEE8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40" name="円/楕円 354"/>
            <p:cNvSpPr>
              <a:spLocks noChangeAspect="1"/>
            </p:cNvSpPr>
            <p:nvPr/>
          </p:nvSpPr>
          <p:spPr>
            <a:xfrm>
              <a:off x="4652322" y="2012075"/>
              <a:ext cx="87456" cy="87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41" name="Rectangle 340"/>
          <p:cNvSpPr/>
          <p:nvPr/>
        </p:nvSpPr>
        <p:spPr>
          <a:xfrm>
            <a:off x="1235455" y="1467474"/>
            <a:ext cx="5623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cap="all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3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x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213600" y="3048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592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臨床結果</a:t>
            </a:r>
            <a:r>
              <a:rPr lang="en-US" dirty="0"/>
              <a:t>: 1</a:t>
            </a:r>
            <a:r>
              <a:rPr lang="zh-TW" altLang="en-US" dirty="0"/>
              <a:t>號使用者在</a:t>
            </a:r>
            <a:r>
              <a:rPr lang="en-US" altLang="zh-TW" dirty="0"/>
              <a:t>12</a:t>
            </a:r>
            <a:r>
              <a:rPr lang="zh-TW" altLang="en-US" dirty="0"/>
              <a:t>週後的結果</a:t>
            </a:r>
            <a:br>
              <a:rPr lang="en-US" dirty="0"/>
            </a:br>
            <a:endParaRPr lang="en-US" dirty="0"/>
          </a:p>
        </p:txBody>
      </p:sp>
      <p:sp>
        <p:nvSpPr>
          <p:cNvPr id="16" name="Text Placeholder 7"/>
          <p:cNvSpPr txBox="1">
            <a:spLocks/>
          </p:cNvSpPr>
          <p:nvPr/>
        </p:nvSpPr>
        <p:spPr>
          <a:xfrm>
            <a:off x="457200" y="602890"/>
            <a:ext cx="4040188" cy="48066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 baseline="0">
                <a:solidFill>
                  <a:srgbClr val="646569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646569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646569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646569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646569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  <a:p>
            <a:pPr marL="0" indent="0" algn="ctr">
              <a:buNone/>
            </a:pPr>
            <a:r>
              <a:rPr lang="zh-TW" altLang="en-US" sz="2300" dirty="0"/>
              <a:t>使用前</a:t>
            </a:r>
            <a:endParaRPr lang="en-US" sz="2300" dirty="0"/>
          </a:p>
        </p:txBody>
      </p:sp>
      <p:pic>
        <p:nvPicPr>
          <p:cNvPr id="17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41" y="1133716"/>
            <a:ext cx="1979107" cy="2968661"/>
          </a:xfrm>
        </p:spPr>
      </p:pic>
      <p:sp>
        <p:nvSpPr>
          <p:cNvPr id="18" name="Text Placeholder 9"/>
          <p:cNvSpPr txBox="1">
            <a:spLocks/>
          </p:cNvSpPr>
          <p:nvPr/>
        </p:nvSpPr>
        <p:spPr>
          <a:xfrm>
            <a:off x="4010025" y="640990"/>
            <a:ext cx="4041775" cy="480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457200"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914400"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1371600"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1828800"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2286000">
              <a:defRPr>
                <a:latin typeface="Calibri"/>
                <a:ea typeface="Calibri"/>
                <a:cs typeface="Calibri"/>
                <a:sym typeface="Calibri"/>
              </a:defRPr>
            </a:lvl6pPr>
            <a:lvl7pPr indent="2743200">
              <a:defRPr>
                <a:latin typeface="Calibri"/>
                <a:ea typeface="Calibri"/>
                <a:cs typeface="Calibri"/>
                <a:sym typeface="Calibri"/>
              </a:defRPr>
            </a:lvl7pPr>
            <a:lvl8pPr indent="3200400">
              <a:defRPr>
                <a:latin typeface="Calibri"/>
                <a:ea typeface="Calibri"/>
                <a:cs typeface="Calibri"/>
                <a:sym typeface="Calibri"/>
              </a:defRPr>
            </a:lvl8pPr>
            <a:lvl9pPr indent="3657600"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  <a:p>
            <a:r>
              <a:rPr lang="zh-TW" altLang="en-US" sz="1600" dirty="0">
                <a:solidFill>
                  <a:srgbClr val="595959"/>
                </a:solidFill>
                <a:latin typeface="Arial"/>
                <a:cs typeface="Arial"/>
              </a:rPr>
              <a:t>使用後</a:t>
            </a:r>
            <a:endParaRPr lang="en-US" sz="16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pic>
        <p:nvPicPr>
          <p:cNvPr id="19" name="Content Placeholder 12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359" y="1133716"/>
            <a:ext cx="1979107" cy="2968661"/>
          </a:xfrm>
        </p:spPr>
      </p:pic>
      <p:sp>
        <p:nvSpPr>
          <p:cNvPr id="20" name="Left Arrow 19"/>
          <p:cNvSpPr/>
          <p:nvPr/>
        </p:nvSpPr>
        <p:spPr>
          <a:xfrm rot="5400000">
            <a:off x="5270500" y="2563177"/>
            <a:ext cx="381000" cy="114500"/>
          </a:xfrm>
          <a:prstGeom prst="leftArrow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Left Arrow 20"/>
          <p:cNvSpPr/>
          <p:nvPr/>
        </p:nvSpPr>
        <p:spPr>
          <a:xfrm rot="5400000">
            <a:off x="1714500" y="2563177"/>
            <a:ext cx="381000" cy="114500"/>
          </a:xfrm>
          <a:prstGeom prst="leftArrow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168509" y="1888966"/>
            <a:ext cx="1975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在魚尾紋上有明顯的改善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01600" y="4767263"/>
            <a:ext cx="2133600" cy="274637"/>
          </a:xfrm>
        </p:spPr>
        <p:txBody>
          <a:bodyPr/>
          <a:lstStyle/>
          <a:p>
            <a:pPr algn="l"/>
            <a:fld id="{8515AC7A-E2D5-4741-BEBB-0FB10E384F9C}" type="slidenum">
              <a:rPr lang="en-US" smtClean="0"/>
              <a:pPr algn="l"/>
              <a:t>11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" y="4187047"/>
            <a:ext cx="8991600" cy="892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17999"/>
              </a:lnSpc>
              <a:defRPr/>
            </a:pPr>
            <a:r>
              <a:rPr lang="en-US" sz="800" dirty="0">
                <a:solidFill>
                  <a:schemeClr val="tx1"/>
                </a:solidFill>
              </a:rPr>
              <a:t>Nu Skin</a:t>
            </a:r>
            <a:r>
              <a:rPr lang="zh-TW" altLang="en-US" sz="800" dirty="0">
                <a:solidFill>
                  <a:schemeClr val="tx1"/>
                </a:solidFill>
              </a:rPr>
              <a:t>（</a:t>
            </a:r>
            <a:r>
              <a:rPr lang="en-US" sz="800" dirty="0">
                <a:solidFill>
                  <a:schemeClr val="tx1"/>
                </a:solidFill>
              </a:rPr>
              <a:t>2015</a:t>
            </a:r>
            <a:r>
              <a:rPr lang="zh-TW" altLang="en-US" sz="800" dirty="0">
                <a:solidFill>
                  <a:schemeClr val="tx1"/>
                </a:solidFill>
              </a:rPr>
              <a:t>）。</a:t>
            </a:r>
            <a:r>
              <a:rPr lang="en-US" sz="800" dirty="0">
                <a:solidFill>
                  <a:schemeClr val="tx1"/>
                </a:solidFill>
              </a:rPr>
              <a:t>[12</a:t>
            </a:r>
            <a:r>
              <a:rPr lang="zh-TW" altLang="en-US" sz="800" dirty="0">
                <a:solidFill>
                  <a:schemeClr val="tx1"/>
                </a:solidFill>
              </a:rPr>
              <a:t>週臨床實驗－</a:t>
            </a:r>
            <a:r>
              <a:rPr lang="en-US" altLang="zh-TW" sz="800" dirty="0" err="1">
                <a:solidFill>
                  <a:schemeClr val="tx1"/>
                </a:solidFill>
              </a:rPr>
              <a:t>ageLOC</a:t>
            </a:r>
            <a:r>
              <a:rPr lang="en-US" altLang="zh-TW" sz="800" dirty="0">
                <a:solidFill>
                  <a:schemeClr val="tx1"/>
                </a:solidFill>
              </a:rPr>
              <a:t> Me </a:t>
            </a:r>
            <a:r>
              <a:rPr lang="zh-TW" altLang="en-US" sz="800" dirty="0">
                <a:solidFill>
                  <a:schemeClr val="tx1"/>
                </a:solidFill>
              </a:rPr>
              <a:t>精華的抗老化療效測評</a:t>
            </a:r>
            <a:r>
              <a:rPr lang="en-US" sz="800" dirty="0">
                <a:solidFill>
                  <a:schemeClr val="tx1"/>
                </a:solidFill>
              </a:rPr>
              <a:t>]</a:t>
            </a:r>
            <a:r>
              <a:rPr lang="zh-TW" altLang="en-US" sz="800" dirty="0">
                <a:solidFill>
                  <a:schemeClr val="tx1"/>
                </a:solidFill>
              </a:rPr>
              <a:t>。未發表的原始資料。</a:t>
            </a:r>
            <a:endParaRPr lang="en-US" sz="800" dirty="0">
              <a:solidFill>
                <a:schemeClr val="tx1"/>
              </a:solidFill>
              <a:sym typeface="Helvetica Neue"/>
            </a:endParaRP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dirty="0">
              <a:solidFill>
                <a:schemeClr val="tx1"/>
              </a:solidFill>
            </a:endParaRP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800" dirty="0">
                <a:sym typeface="Helvetica Neue"/>
              </a:rPr>
              <a:t>此照片為 </a:t>
            </a:r>
            <a:r>
              <a:rPr lang="en-US" altLang="zh-TW" sz="800" dirty="0">
                <a:sym typeface="Helvetica Neue"/>
              </a:rPr>
              <a:t>Nu Skin </a:t>
            </a:r>
            <a:r>
              <a:rPr lang="zh-TW" altLang="en-US" sz="800" dirty="0">
                <a:sym typeface="Helvetica Neue"/>
              </a:rPr>
              <a:t>在中國委託之第三方的臨床測試，顯示</a:t>
            </a:r>
            <a:r>
              <a:rPr lang="en-US" altLang="zh-TW" sz="800" dirty="0">
                <a:sym typeface="Helvetica Neue"/>
              </a:rPr>
              <a:t>12</a:t>
            </a:r>
            <a:r>
              <a:rPr lang="zh-TW" altLang="en-US" sz="800" dirty="0">
                <a:sym typeface="Helvetica Neue"/>
              </a:rPr>
              <a:t>週使用前後的基準與結果．</a:t>
            </a:r>
            <a:r>
              <a:rPr lang="en-US" sz="800" dirty="0">
                <a:sym typeface="Helvetica Neue"/>
              </a:rPr>
              <a:t>60 </a:t>
            </a:r>
            <a:r>
              <a:rPr lang="zh-TW" altLang="en-US" sz="800" dirty="0">
                <a:sym typeface="Helvetica Neue"/>
              </a:rPr>
              <a:t>位參與者被召集並分為兩個小組．隨意分派參與者到不同的組別，來使用其中一種</a:t>
            </a:r>
            <a:r>
              <a:rPr lang="en-US" altLang="zh-TW" sz="800" dirty="0" err="1">
                <a:sym typeface="Helvetica Neue"/>
              </a:rPr>
              <a:t>ageLOC</a:t>
            </a:r>
            <a:r>
              <a:rPr lang="en-US" altLang="zh-TW" sz="800" dirty="0">
                <a:sym typeface="Helvetica Neue"/>
              </a:rPr>
              <a:t> Me</a:t>
            </a:r>
            <a:r>
              <a:rPr lang="zh-TW" altLang="en-US" sz="800" dirty="0">
                <a:sym typeface="Helvetica Neue"/>
              </a:rPr>
              <a:t>精華組合。臨床評等、自主評核、儀器和照片皆在第</a:t>
            </a:r>
            <a:r>
              <a:rPr lang="en-US" altLang="zh-TW" sz="800" dirty="0">
                <a:sym typeface="Helvetica Neue"/>
              </a:rPr>
              <a:t>1</a:t>
            </a:r>
            <a:r>
              <a:rPr lang="zh-TW" altLang="en-US" sz="800" dirty="0">
                <a:sym typeface="Helvetica Neue"/>
              </a:rPr>
              <a:t>、</a:t>
            </a:r>
            <a:r>
              <a:rPr lang="en-US" altLang="zh-TW" sz="800" dirty="0">
                <a:sym typeface="Helvetica Neue"/>
              </a:rPr>
              <a:t>2</a:t>
            </a:r>
            <a:r>
              <a:rPr lang="zh-TW" altLang="en-US" sz="800" dirty="0">
                <a:sym typeface="Helvetica Neue"/>
              </a:rPr>
              <a:t>、</a:t>
            </a:r>
            <a:r>
              <a:rPr lang="en-US" altLang="zh-TW" sz="800" dirty="0">
                <a:sym typeface="Helvetica Neue"/>
              </a:rPr>
              <a:t>4</a:t>
            </a:r>
            <a:r>
              <a:rPr lang="zh-TW" altLang="en-US" sz="800" dirty="0">
                <a:sym typeface="Helvetica Neue"/>
              </a:rPr>
              <a:t>、</a:t>
            </a:r>
            <a:r>
              <a:rPr lang="en-US" altLang="zh-TW" sz="800" dirty="0">
                <a:sym typeface="Helvetica Neue"/>
              </a:rPr>
              <a:t>8</a:t>
            </a:r>
            <a:r>
              <a:rPr lang="zh-TW" altLang="en-US" sz="800" dirty="0">
                <a:sym typeface="Helvetica Neue"/>
              </a:rPr>
              <a:t>與</a:t>
            </a:r>
            <a:r>
              <a:rPr lang="en-US" altLang="zh-TW" sz="800" dirty="0">
                <a:sym typeface="Helvetica Neue"/>
              </a:rPr>
              <a:t>12</a:t>
            </a:r>
            <a:r>
              <a:rPr lang="zh-TW" altLang="en-US" sz="800" dirty="0">
                <a:sym typeface="Helvetica Neue"/>
              </a:rPr>
              <a:t>週時記錄下來。</a:t>
            </a:r>
            <a:r>
              <a:rPr lang="en-US" sz="800" dirty="0">
                <a:sym typeface="Helvetica Neue"/>
              </a:rPr>
              <a:t>2015</a:t>
            </a:r>
            <a:r>
              <a:rPr lang="zh-TW" altLang="en-US" sz="800" dirty="0">
                <a:sym typeface="Helvetica Neue"/>
              </a:rPr>
              <a:t>年</a:t>
            </a:r>
            <a:r>
              <a:rPr lang="en-US" altLang="zh-TW" sz="800" dirty="0">
                <a:sym typeface="Helvetica Neue"/>
              </a:rPr>
              <a:t>10</a:t>
            </a:r>
            <a:r>
              <a:rPr lang="zh-TW" altLang="en-US" sz="800" dirty="0">
                <a:sym typeface="Helvetica Neue"/>
              </a:rPr>
              <a:t>月。</a:t>
            </a:r>
            <a:endParaRPr lang="en-US" sz="800" dirty="0">
              <a:solidFill>
                <a:schemeClr val="tx1"/>
              </a:solidFill>
              <a:latin typeface="Arial"/>
              <a:cs typeface="Arial"/>
              <a:sym typeface="Helvetica Neue"/>
            </a:endParaRPr>
          </a:p>
          <a:p>
            <a:pPr>
              <a:lnSpc>
                <a:spcPct val="75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644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臨床結果：</a:t>
            </a:r>
            <a:r>
              <a:rPr lang="en-US" dirty="0"/>
              <a:t>2</a:t>
            </a:r>
            <a:r>
              <a:rPr lang="zh-TW" altLang="en-US" dirty="0"/>
              <a:t>號使用者在</a:t>
            </a:r>
            <a:r>
              <a:rPr lang="en-US" altLang="zh-TW" dirty="0"/>
              <a:t>12</a:t>
            </a:r>
            <a:r>
              <a:rPr lang="zh-TW" altLang="en-US" dirty="0"/>
              <a:t>週使用後的結果</a:t>
            </a:r>
            <a:br>
              <a:rPr lang="en-US" dirty="0"/>
            </a:br>
            <a:endParaRPr lang="en-US" dirty="0"/>
          </a:p>
        </p:txBody>
      </p:sp>
      <p:sp>
        <p:nvSpPr>
          <p:cNvPr id="16" name="Text Placeholder 7"/>
          <p:cNvSpPr txBox="1">
            <a:spLocks/>
          </p:cNvSpPr>
          <p:nvPr/>
        </p:nvSpPr>
        <p:spPr>
          <a:xfrm>
            <a:off x="2091277" y="727581"/>
            <a:ext cx="4040188" cy="48066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 baseline="0">
                <a:solidFill>
                  <a:srgbClr val="646569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646569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646569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646569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646569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  <a:p>
            <a:pPr marL="0" indent="0" algn="ctr">
              <a:buNone/>
            </a:pPr>
            <a:r>
              <a:rPr lang="zh-TW" altLang="en-US" sz="2300" dirty="0">
                <a:solidFill>
                  <a:srgbClr val="595959"/>
                </a:solidFill>
              </a:rPr>
              <a:t>使用前</a:t>
            </a:r>
            <a:endParaRPr lang="en-US" sz="2300" dirty="0">
              <a:solidFill>
                <a:srgbClr val="595959"/>
              </a:solidFill>
            </a:endParaRPr>
          </a:p>
        </p:txBody>
      </p:sp>
      <p:sp>
        <p:nvSpPr>
          <p:cNvPr id="18" name="Text Placeholder 9"/>
          <p:cNvSpPr txBox="1">
            <a:spLocks/>
          </p:cNvSpPr>
          <p:nvPr/>
        </p:nvSpPr>
        <p:spPr>
          <a:xfrm>
            <a:off x="3320002" y="742044"/>
            <a:ext cx="4041775" cy="480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457200"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914400"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1371600"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1828800"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2286000">
              <a:defRPr>
                <a:latin typeface="Calibri"/>
                <a:ea typeface="Calibri"/>
                <a:cs typeface="Calibri"/>
                <a:sym typeface="Calibri"/>
              </a:defRPr>
            </a:lvl6pPr>
            <a:lvl7pPr indent="2743200">
              <a:defRPr>
                <a:latin typeface="Calibri"/>
                <a:ea typeface="Calibri"/>
                <a:cs typeface="Calibri"/>
                <a:sym typeface="Calibri"/>
              </a:defRPr>
            </a:lvl7pPr>
            <a:lvl8pPr indent="3200400">
              <a:defRPr>
                <a:latin typeface="Calibri"/>
                <a:ea typeface="Calibri"/>
                <a:cs typeface="Calibri"/>
                <a:sym typeface="Calibri"/>
              </a:defRPr>
            </a:lvl8pPr>
            <a:lvl9pPr indent="3657600"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  <a:p>
            <a:r>
              <a:rPr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使用後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11144" y="2236674"/>
            <a:ext cx="2484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在眼袋的皺紋上有明顯的改善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2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28"/>
          <a:stretch/>
        </p:blipFill>
        <p:spPr>
          <a:xfrm flipH="1">
            <a:off x="3502724" y="1206481"/>
            <a:ext cx="1074853" cy="3265527"/>
          </a:xfrm>
        </p:spPr>
      </p:pic>
      <p:pic>
        <p:nvPicPr>
          <p:cNvPr id="13" name="Content Placeholder 7"/>
          <p:cNvPicPr>
            <a:picLocks noGrp="1" noChangeAspect="1"/>
          </p:cNvPicPr>
          <p:nvPr>
            <p:ph sz="quarter" idx="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68"/>
          <a:stretch/>
        </p:blipFill>
        <p:spPr>
          <a:xfrm flipH="1">
            <a:off x="4851817" y="1206481"/>
            <a:ext cx="1132759" cy="3265527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01600" y="4767263"/>
            <a:ext cx="2133600" cy="274637"/>
          </a:xfrm>
        </p:spPr>
        <p:txBody>
          <a:bodyPr/>
          <a:lstStyle/>
          <a:p>
            <a:pPr algn="l"/>
            <a:fld id="{8515AC7A-E2D5-4741-BEBB-0FB10E384F9C}" type="slidenum">
              <a:rPr lang="en-US" smtClean="0"/>
              <a:pPr algn="l"/>
              <a:t>12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6" y="3329388"/>
            <a:ext cx="3225800" cy="1250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/>
              <a:t>Nu Skin</a:t>
            </a:r>
            <a:r>
              <a:rPr lang="zh-TW" altLang="en-US" sz="800" dirty="0"/>
              <a:t>（</a:t>
            </a:r>
            <a:r>
              <a:rPr lang="en-US" sz="800" dirty="0"/>
              <a:t>2015</a:t>
            </a:r>
            <a:r>
              <a:rPr lang="zh-TW" altLang="en-US" sz="800" dirty="0"/>
              <a:t>）。</a:t>
            </a:r>
            <a:r>
              <a:rPr lang="en-US" sz="800" dirty="0"/>
              <a:t>[12</a:t>
            </a:r>
            <a:r>
              <a:rPr lang="zh-TW" altLang="en-US" sz="800" dirty="0"/>
              <a:t>週臨床實驗－</a:t>
            </a:r>
            <a:r>
              <a:rPr lang="en-US" altLang="zh-TW" sz="800" dirty="0" err="1"/>
              <a:t>ageLOC</a:t>
            </a:r>
            <a:r>
              <a:rPr lang="en-US" altLang="zh-TW" sz="800" dirty="0"/>
              <a:t> Me </a:t>
            </a:r>
            <a:r>
              <a:rPr lang="zh-TW" altLang="en-US" sz="800" dirty="0"/>
              <a:t>精華的抗老化療效測評</a:t>
            </a:r>
            <a:r>
              <a:rPr lang="en-US" sz="800" dirty="0"/>
              <a:t>]</a:t>
            </a:r>
            <a:r>
              <a:rPr lang="zh-TW" altLang="en-US" sz="800" dirty="0"/>
              <a:t>。未發表的原始資料。</a:t>
            </a:r>
            <a:br>
              <a:rPr lang="en-US" altLang="zh-TW" sz="800" dirty="0"/>
            </a:br>
            <a:endParaRPr lang="en-US" sz="800" dirty="0">
              <a:sym typeface="Helvetica Neue"/>
            </a:endParaRP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800" dirty="0">
                <a:sym typeface="Helvetica Neue"/>
              </a:rPr>
              <a:t>此照片為 </a:t>
            </a:r>
            <a:r>
              <a:rPr lang="en-US" altLang="zh-TW" sz="800" dirty="0">
                <a:sym typeface="Helvetica Neue"/>
              </a:rPr>
              <a:t>Nu Skin </a:t>
            </a:r>
            <a:r>
              <a:rPr lang="zh-TW" altLang="en-US" sz="800" dirty="0">
                <a:sym typeface="Helvetica Neue"/>
              </a:rPr>
              <a:t>在中國委託之第三方的臨床測試，顯示</a:t>
            </a:r>
            <a:r>
              <a:rPr lang="en-US" altLang="zh-TW" sz="800" dirty="0">
                <a:sym typeface="Helvetica Neue"/>
              </a:rPr>
              <a:t>12</a:t>
            </a:r>
            <a:r>
              <a:rPr lang="zh-TW" altLang="en-US" sz="800" dirty="0">
                <a:sym typeface="Helvetica Neue"/>
              </a:rPr>
              <a:t>週使用前後的基準與結果．</a:t>
            </a:r>
            <a:r>
              <a:rPr lang="en-US" sz="800" dirty="0">
                <a:sym typeface="Helvetica Neue"/>
              </a:rPr>
              <a:t>60 </a:t>
            </a:r>
            <a:r>
              <a:rPr lang="zh-TW" altLang="en-US" sz="800" dirty="0">
                <a:sym typeface="Helvetica Neue"/>
              </a:rPr>
              <a:t>位參與者被召集並分為兩個小組．隨意分派參與者到不同的組別，來使用其中一種</a:t>
            </a:r>
            <a:r>
              <a:rPr lang="en-US" altLang="zh-TW" sz="800" dirty="0" err="1">
                <a:sym typeface="Helvetica Neue"/>
              </a:rPr>
              <a:t>ageLOC</a:t>
            </a:r>
            <a:r>
              <a:rPr lang="en-US" altLang="zh-TW" sz="800" dirty="0">
                <a:sym typeface="Helvetica Neue"/>
              </a:rPr>
              <a:t> Me</a:t>
            </a:r>
            <a:r>
              <a:rPr lang="zh-TW" altLang="en-US" sz="800" dirty="0">
                <a:sym typeface="Helvetica Neue"/>
              </a:rPr>
              <a:t>精華組合。臨床評等、自主評核、儀器和照片皆在第</a:t>
            </a:r>
            <a:r>
              <a:rPr lang="en-US" altLang="zh-TW" sz="800" dirty="0">
                <a:sym typeface="Helvetica Neue"/>
              </a:rPr>
              <a:t>1</a:t>
            </a:r>
            <a:r>
              <a:rPr lang="zh-TW" altLang="en-US" sz="800" dirty="0">
                <a:sym typeface="Helvetica Neue"/>
              </a:rPr>
              <a:t>、</a:t>
            </a:r>
            <a:r>
              <a:rPr lang="en-US" altLang="zh-TW" sz="800" dirty="0">
                <a:sym typeface="Helvetica Neue"/>
              </a:rPr>
              <a:t>2</a:t>
            </a:r>
            <a:r>
              <a:rPr lang="zh-TW" altLang="en-US" sz="800" dirty="0">
                <a:sym typeface="Helvetica Neue"/>
              </a:rPr>
              <a:t>、</a:t>
            </a:r>
            <a:r>
              <a:rPr lang="en-US" altLang="zh-TW" sz="800" dirty="0">
                <a:sym typeface="Helvetica Neue"/>
              </a:rPr>
              <a:t>4</a:t>
            </a:r>
            <a:r>
              <a:rPr lang="zh-TW" altLang="en-US" sz="800" dirty="0">
                <a:sym typeface="Helvetica Neue"/>
              </a:rPr>
              <a:t>、</a:t>
            </a:r>
            <a:r>
              <a:rPr lang="en-US" altLang="zh-TW" sz="800" dirty="0">
                <a:sym typeface="Helvetica Neue"/>
              </a:rPr>
              <a:t>8</a:t>
            </a:r>
            <a:r>
              <a:rPr lang="zh-TW" altLang="en-US" sz="800" dirty="0">
                <a:sym typeface="Helvetica Neue"/>
              </a:rPr>
              <a:t>與</a:t>
            </a:r>
            <a:r>
              <a:rPr lang="en-US" altLang="zh-TW" sz="800" dirty="0">
                <a:sym typeface="Helvetica Neue"/>
              </a:rPr>
              <a:t>12</a:t>
            </a:r>
            <a:r>
              <a:rPr lang="zh-TW" altLang="en-US" sz="800" dirty="0">
                <a:sym typeface="Helvetica Neue"/>
              </a:rPr>
              <a:t>週時記錄下來。</a:t>
            </a:r>
            <a:r>
              <a:rPr lang="en-US" sz="800" dirty="0">
                <a:sym typeface="Helvetica Neue"/>
              </a:rPr>
              <a:t>2015</a:t>
            </a:r>
            <a:r>
              <a:rPr lang="zh-TW" altLang="en-US" sz="800" dirty="0">
                <a:sym typeface="Helvetica Neue"/>
              </a:rPr>
              <a:t>年</a:t>
            </a:r>
            <a:r>
              <a:rPr lang="en-US" altLang="zh-TW" sz="800" dirty="0">
                <a:sym typeface="Helvetica Neue"/>
              </a:rPr>
              <a:t>10</a:t>
            </a:r>
            <a:r>
              <a:rPr lang="zh-TW" altLang="en-US" sz="800" dirty="0">
                <a:sym typeface="Helvetica Neue"/>
              </a:rPr>
              <a:t>月。</a:t>
            </a:r>
            <a:endParaRPr lang="en-US" sz="800" dirty="0">
              <a:solidFill>
                <a:schemeClr val="tx1"/>
              </a:solidFill>
              <a:latin typeface="Arial"/>
              <a:cs typeface="Arial"/>
              <a:sym typeface="Helvetica Neue"/>
            </a:endParaRPr>
          </a:p>
        </p:txBody>
      </p:sp>
      <p:sp>
        <p:nvSpPr>
          <p:cNvPr id="10" name="Left Arrow 9"/>
          <p:cNvSpPr/>
          <p:nvPr/>
        </p:nvSpPr>
        <p:spPr>
          <a:xfrm rot="6639971">
            <a:off x="3940021" y="3044830"/>
            <a:ext cx="381000" cy="114500"/>
          </a:xfrm>
          <a:prstGeom prst="leftArrow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Left Arrow 10"/>
          <p:cNvSpPr/>
          <p:nvPr/>
        </p:nvSpPr>
        <p:spPr>
          <a:xfrm rot="3597972">
            <a:off x="5093139" y="3025780"/>
            <a:ext cx="381000" cy="114500"/>
          </a:xfrm>
          <a:prstGeom prst="leftArrow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025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臨床結果</a:t>
            </a:r>
            <a:r>
              <a:rPr lang="en-US" dirty="0"/>
              <a:t>: 3</a:t>
            </a:r>
            <a:r>
              <a:rPr lang="zh-TW" altLang="en-US" dirty="0"/>
              <a:t>號使用者在</a:t>
            </a:r>
            <a:r>
              <a:rPr lang="en-US" altLang="zh-TW" dirty="0"/>
              <a:t>12</a:t>
            </a:r>
            <a:r>
              <a:rPr lang="zh-TW" altLang="en-US" dirty="0"/>
              <a:t>週後的結果</a:t>
            </a:r>
            <a:br>
              <a:rPr lang="en-US" dirty="0"/>
            </a:br>
            <a:endParaRPr lang="en-US" dirty="0"/>
          </a:p>
        </p:txBody>
      </p:sp>
      <p:sp>
        <p:nvSpPr>
          <p:cNvPr id="16" name="Text Placeholder 7"/>
          <p:cNvSpPr txBox="1">
            <a:spLocks/>
          </p:cNvSpPr>
          <p:nvPr/>
        </p:nvSpPr>
        <p:spPr>
          <a:xfrm>
            <a:off x="2243683" y="727581"/>
            <a:ext cx="4040188" cy="48066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 baseline="0">
                <a:solidFill>
                  <a:srgbClr val="646569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646569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646569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646569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646569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zh-TW" altLang="en-US" sz="2300" dirty="0">
                <a:solidFill>
                  <a:srgbClr val="595959"/>
                </a:solidFill>
              </a:rPr>
              <a:t>使用前</a:t>
            </a:r>
            <a:endParaRPr lang="en-US" sz="2300" dirty="0">
              <a:solidFill>
                <a:srgbClr val="595959"/>
              </a:solidFill>
            </a:endParaRPr>
          </a:p>
        </p:txBody>
      </p:sp>
      <p:sp>
        <p:nvSpPr>
          <p:cNvPr id="18" name="Text Placeholder 9"/>
          <p:cNvSpPr txBox="1">
            <a:spLocks/>
          </p:cNvSpPr>
          <p:nvPr/>
        </p:nvSpPr>
        <p:spPr>
          <a:xfrm>
            <a:off x="3472408" y="742044"/>
            <a:ext cx="4041775" cy="480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457200"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914400"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1371600"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1828800"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2286000">
              <a:defRPr>
                <a:latin typeface="Calibri"/>
                <a:ea typeface="Calibri"/>
                <a:cs typeface="Calibri"/>
                <a:sym typeface="Calibri"/>
              </a:defRPr>
            </a:lvl6pPr>
            <a:lvl7pPr indent="2743200">
              <a:defRPr>
                <a:latin typeface="Calibri"/>
                <a:ea typeface="Calibri"/>
                <a:cs typeface="Calibri"/>
                <a:sym typeface="Calibri"/>
              </a:defRPr>
            </a:lvl7pPr>
            <a:lvl8pPr indent="3200400">
              <a:defRPr>
                <a:latin typeface="Calibri"/>
                <a:ea typeface="Calibri"/>
                <a:cs typeface="Calibri"/>
                <a:sym typeface="Calibri"/>
              </a:defRPr>
            </a:lvl8pPr>
            <a:lvl9pPr indent="3657600"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  <a:p>
            <a:r>
              <a:rPr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使用後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01651" y="2174648"/>
            <a:ext cx="2534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在膚色上有明顯的改善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endParaRPr lang="en-US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pic>
        <p:nvPicPr>
          <p:cNvPr id="14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5"/>
          <a:stretch/>
        </p:blipFill>
        <p:spPr>
          <a:xfrm flipH="1">
            <a:off x="3635636" y="1163174"/>
            <a:ext cx="1040503" cy="3265527"/>
          </a:xfrm>
        </p:spPr>
      </p:pic>
      <p:pic>
        <p:nvPicPr>
          <p:cNvPr id="15" name="Content Placeholder 7"/>
          <p:cNvPicPr>
            <a:picLocks noGrp="1" noChangeAspect="1"/>
          </p:cNvPicPr>
          <p:nvPr>
            <p:ph sz="quarter" idx="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45"/>
          <a:stretch/>
        </p:blipFill>
        <p:spPr>
          <a:xfrm flipH="1">
            <a:off x="4950069" y="1163174"/>
            <a:ext cx="1131064" cy="3265527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01600" y="4767263"/>
            <a:ext cx="2133600" cy="274637"/>
          </a:xfrm>
        </p:spPr>
        <p:txBody>
          <a:bodyPr/>
          <a:lstStyle/>
          <a:p>
            <a:pPr algn="l"/>
            <a:fld id="{8515AC7A-E2D5-4741-BEBB-0FB10E384F9C}" type="slidenum">
              <a:rPr lang="en-US" smtClean="0"/>
              <a:pPr algn="l"/>
              <a:t>13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7878" y="3278586"/>
            <a:ext cx="3225800" cy="1250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1"/>
                </a:solidFill>
              </a:rPr>
              <a:t>Nu Skin</a:t>
            </a:r>
            <a:r>
              <a:rPr lang="zh-TW" altLang="en-US" sz="800" dirty="0">
                <a:solidFill>
                  <a:schemeClr val="tx1"/>
                </a:solidFill>
              </a:rPr>
              <a:t>（</a:t>
            </a:r>
            <a:r>
              <a:rPr lang="en-US" sz="800" dirty="0">
                <a:solidFill>
                  <a:schemeClr val="tx1"/>
                </a:solidFill>
              </a:rPr>
              <a:t>2015</a:t>
            </a:r>
            <a:r>
              <a:rPr lang="zh-TW" altLang="en-US" sz="800" dirty="0">
                <a:solidFill>
                  <a:schemeClr val="tx1"/>
                </a:solidFill>
              </a:rPr>
              <a:t>）。</a:t>
            </a:r>
            <a:r>
              <a:rPr lang="en-US" sz="800" dirty="0">
                <a:solidFill>
                  <a:schemeClr val="tx1"/>
                </a:solidFill>
              </a:rPr>
              <a:t>12</a:t>
            </a:r>
            <a:r>
              <a:rPr lang="zh-TW" altLang="en-US" sz="800" dirty="0">
                <a:solidFill>
                  <a:schemeClr val="tx1"/>
                </a:solidFill>
              </a:rPr>
              <a:t>週臨床實驗－</a:t>
            </a:r>
            <a:r>
              <a:rPr lang="en-US" altLang="zh-TW" sz="800" dirty="0" err="1">
                <a:solidFill>
                  <a:schemeClr val="tx1"/>
                </a:solidFill>
              </a:rPr>
              <a:t>ageLOC</a:t>
            </a:r>
            <a:r>
              <a:rPr lang="en-US" altLang="zh-TW" sz="800" dirty="0">
                <a:solidFill>
                  <a:schemeClr val="tx1"/>
                </a:solidFill>
              </a:rPr>
              <a:t> Me </a:t>
            </a:r>
            <a:r>
              <a:rPr lang="zh-TW" altLang="en-US" sz="800" dirty="0">
                <a:solidFill>
                  <a:schemeClr val="tx1"/>
                </a:solidFill>
              </a:rPr>
              <a:t>精華的抗老化療效測評</a:t>
            </a:r>
            <a:r>
              <a:rPr lang="en-US" sz="800" dirty="0">
                <a:solidFill>
                  <a:schemeClr val="tx1"/>
                </a:solidFill>
              </a:rPr>
              <a:t>]</a:t>
            </a:r>
            <a:r>
              <a:rPr lang="zh-TW" altLang="en-US" sz="800" dirty="0">
                <a:solidFill>
                  <a:schemeClr val="tx1"/>
                </a:solidFill>
              </a:rPr>
              <a:t>。未發表的原始資料。</a:t>
            </a:r>
            <a:br>
              <a:rPr lang="en-US" altLang="zh-TW" sz="800" dirty="0">
                <a:solidFill>
                  <a:schemeClr val="tx1"/>
                </a:solidFill>
              </a:rPr>
            </a:br>
            <a:endParaRPr lang="en-US" sz="800" dirty="0">
              <a:solidFill>
                <a:schemeClr val="tx1"/>
              </a:solidFill>
              <a:sym typeface="Helvetica Neue"/>
            </a:endParaRP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800" dirty="0">
                <a:solidFill>
                  <a:schemeClr val="tx1"/>
                </a:solidFill>
                <a:sym typeface="Helvetica Neue"/>
              </a:rPr>
              <a:t>此照片為 </a:t>
            </a:r>
            <a:r>
              <a:rPr lang="en-US" altLang="zh-TW" sz="800" dirty="0">
                <a:solidFill>
                  <a:schemeClr val="tx1"/>
                </a:solidFill>
                <a:sym typeface="Helvetica Neue"/>
              </a:rPr>
              <a:t>Nu Skin </a:t>
            </a:r>
            <a:r>
              <a:rPr lang="zh-TW" altLang="en-US" sz="800" dirty="0">
                <a:solidFill>
                  <a:schemeClr val="tx1"/>
                </a:solidFill>
                <a:sym typeface="Helvetica Neue"/>
              </a:rPr>
              <a:t>在中國委託之第三方的臨床測試，顯示</a:t>
            </a:r>
            <a:r>
              <a:rPr lang="en-US" altLang="zh-TW" sz="800" dirty="0">
                <a:solidFill>
                  <a:schemeClr val="tx1"/>
                </a:solidFill>
                <a:sym typeface="Helvetica Neue"/>
              </a:rPr>
              <a:t>12</a:t>
            </a:r>
            <a:r>
              <a:rPr lang="zh-TW" altLang="en-US" sz="800" dirty="0">
                <a:solidFill>
                  <a:schemeClr val="tx1"/>
                </a:solidFill>
                <a:sym typeface="Helvetica Neue"/>
              </a:rPr>
              <a:t>週使用前後的基準與結果．</a:t>
            </a:r>
            <a:r>
              <a:rPr lang="en-US" sz="800" dirty="0">
                <a:solidFill>
                  <a:schemeClr val="tx1"/>
                </a:solidFill>
                <a:sym typeface="Helvetica Neue"/>
              </a:rPr>
              <a:t>60 </a:t>
            </a:r>
            <a:r>
              <a:rPr lang="zh-TW" altLang="en-US" sz="800" dirty="0">
                <a:solidFill>
                  <a:schemeClr val="tx1"/>
                </a:solidFill>
                <a:sym typeface="Helvetica Neue"/>
              </a:rPr>
              <a:t>位參與者被召集並分為兩個小組．隨意分派參與者到不同的組別，來使用其中一種</a:t>
            </a:r>
            <a:r>
              <a:rPr lang="en-US" altLang="zh-TW" sz="800" dirty="0" err="1">
                <a:solidFill>
                  <a:schemeClr val="tx1"/>
                </a:solidFill>
                <a:sym typeface="Helvetica Neue"/>
              </a:rPr>
              <a:t>ageLOC</a:t>
            </a:r>
            <a:r>
              <a:rPr lang="en-US" altLang="zh-TW" sz="800" dirty="0">
                <a:solidFill>
                  <a:schemeClr val="tx1"/>
                </a:solidFill>
                <a:sym typeface="Helvetica Neue"/>
              </a:rPr>
              <a:t> Me</a:t>
            </a:r>
            <a:r>
              <a:rPr lang="zh-TW" altLang="en-US" sz="800" dirty="0">
                <a:solidFill>
                  <a:schemeClr val="tx1"/>
                </a:solidFill>
                <a:sym typeface="Helvetica Neue"/>
              </a:rPr>
              <a:t>精華組合。臨床評等、自主評核、儀器和照片皆在第</a:t>
            </a:r>
            <a:r>
              <a:rPr lang="en-US" altLang="zh-TW" sz="800" dirty="0">
                <a:solidFill>
                  <a:schemeClr val="tx1"/>
                </a:solidFill>
                <a:sym typeface="Helvetica Neue"/>
              </a:rPr>
              <a:t>1</a:t>
            </a:r>
            <a:r>
              <a:rPr lang="zh-TW" altLang="en-US" sz="800" dirty="0">
                <a:solidFill>
                  <a:schemeClr val="tx1"/>
                </a:solidFill>
                <a:sym typeface="Helvetica Neue"/>
              </a:rPr>
              <a:t>、</a:t>
            </a:r>
            <a:r>
              <a:rPr lang="en-US" altLang="zh-TW" sz="800" dirty="0">
                <a:solidFill>
                  <a:schemeClr val="tx1"/>
                </a:solidFill>
                <a:sym typeface="Helvetica Neue"/>
              </a:rPr>
              <a:t>2</a:t>
            </a:r>
            <a:r>
              <a:rPr lang="zh-TW" altLang="en-US" sz="800" dirty="0">
                <a:solidFill>
                  <a:schemeClr val="tx1"/>
                </a:solidFill>
                <a:sym typeface="Helvetica Neue"/>
              </a:rPr>
              <a:t>、</a:t>
            </a:r>
            <a:r>
              <a:rPr lang="en-US" altLang="zh-TW" sz="800" dirty="0">
                <a:solidFill>
                  <a:schemeClr val="tx1"/>
                </a:solidFill>
                <a:sym typeface="Helvetica Neue"/>
              </a:rPr>
              <a:t>4</a:t>
            </a:r>
            <a:r>
              <a:rPr lang="zh-TW" altLang="en-US" sz="800" dirty="0">
                <a:solidFill>
                  <a:schemeClr val="tx1"/>
                </a:solidFill>
                <a:sym typeface="Helvetica Neue"/>
              </a:rPr>
              <a:t>、</a:t>
            </a:r>
            <a:r>
              <a:rPr lang="en-US" altLang="zh-TW" sz="800" dirty="0">
                <a:solidFill>
                  <a:schemeClr val="tx1"/>
                </a:solidFill>
                <a:sym typeface="Helvetica Neue"/>
              </a:rPr>
              <a:t>8</a:t>
            </a:r>
            <a:r>
              <a:rPr lang="zh-TW" altLang="en-US" sz="800" dirty="0">
                <a:solidFill>
                  <a:schemeClr val="tx1"/>
                </a:solidFill>
                <a:sym typeface="Helvetica Neue"/>
              </a:rPr>
              <a:t>與</a:t>
            </a:r>
            <a:r>
              <a:rPr lang="en-US" altLang="zh-TW" sz="800" dirty="0">
                <a:solidFill>
                  <a:schemeClr val="tx1"/>
                </a:solidFill>
                <a:sym typeface="Helvetica Neue"/>
              </a:rPr>
              <a:t>12</a:t>
            </a:r>
            <a:r>
              <a:rPr lang="zh-TW" altLang="en-US" sz="800" dirty="0">
                <a:solidFill>
                  <a:schemeClr val="tx1"/>
                </a:solidFill>
                <a:sym typeface="Helvetica Neue"/>
              </a:rPr>
              <a:t>週時記錄下來。</a:t>
            </a:r>
            <a:r>
              <a:rPr lang="en-US" sz="800" dirty="0">
                <a:solidFill>
                  <a:schemeClr val="tx1"/>
                </a:solidFill>
                <a:sym typeface="Helvetica Neue"/>
              </a:rPr>
              <a:t>2015</a:t>
            </a:r>
            <a:r>
              <a:rPr lang="zh-TW" altLang="en-US" sz="800" dirty="0">
                <a:solidFill>
                  <a:schemeClr val="tx1"/>
                </a:solidFill>
                <a:sym typeface="Helvetica Neue"/>
              </a:rPr>
              <a:t>年</a:t>
            </a:r>
            <a:r>
              <a:rPr lang="en-US" altLang="zh-TW" sz="800" dirty="0">
                <a:solidFill>
                  <a:schemeClr val="tx1"/>
                </a:solidFill>
                <a:sym typeface="Helvetica Neue"/>
              </a:rPr>
              <a:t>10</a:t>
            </a:r>
            <a:r>
              <a:rPr lang="zh-TW" altLang="en-US" sz="800" dirty="0">
                <a:solidFill>
                  <a:schemeClr val="tx1"/>
                </a:solidFill>
                <a:sym typeface="Helvetica Neue"/>
              </a:rPr>
              <a:t>月。</a:t>
            </a:r>
            <a:endParaRPr lang="en-US" sz="800" dirty="0">
              <a:solidFill>
                <a:schemeClr val="tx1"/>
              </a:solidFill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588745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臨床結果</a:t>
            </a:r>
            <a:r>
              <a:rPr lang="en-US" dirty="0"/>
              <a:t>: </a:t>
            </a:r>
            <a:r>
              <a:rPr lang="zh-TW" altLang="en-US" dirty="0"/>
              <a:t>使用者</a:t>
            </a:r>
            <a:r>
              <a:rPr lang="en-US" altLang="zh-TW" dirty="0"/>
              <a:t>A</a:t>
            </a:r>
            <a:r>
              <a:rPr lang="zh-TW" altLang="en-US" dirty="0"/>
              <a:t>在</a:t>
            </a:r>
            <a:r>
              <a:rPr lang="en-US" altLang="zh-TW" dirty="0"/>
              <a:t>16</a:t>
            </a:r>
            <a:r>
              <a:rPr lang="zh-TW" altLang="en-US" dirty="0"/>
              <a:t>週後的結果</a:t>
            </a:r>
            <a:br>
              <a:rPr lang="en-US" dirty="0"/>
            </a:br>
            <a:endParaRPr lang="en-US" dirty="0"/>
          </a:p>
        </p:txBody>
      </p:sp>
      <p:sp>
        <p:nvSpPr>
          <p:cNvPr id="16" name="Text Placeholder 7"/>
          <p:cNvSpPr txBox="1">
            <a:spLocks/>
          </p:cNvSpPr>
          <p:nvPr/>
        </p:nvSpPr>
        <p:spPr>
          <a:xfrm>
            <a:off x="2243683" y="727581"/>
            <a:ext cx="4040188" cy="48066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 baseline="0">
                <a:solidFill>
                  <a:srgbClr val="646569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646569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646569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646569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646569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zh-TW" altLang="en-US" sz="2300" dirty="0">
                <a:solidFill>
                  <a:srgbClr val="595959"/>
                </a:solidFill>
              </a:rPr>
              <a:t>使用前</a:t>
            </a:r>
            <a:endParaRPr lang="en-US" sz="2300" dirty="0">
              <a:solidFill>
                <a:srgbClr val="595959"/>
              </a:solidFill>
            </a:endParaRPr>
          </a:p>
        </p:txBody>
      </p:sp>
      <p:sp>
        <p:nvSpPr>
          <p:cNvPr id="18" name="Text Placeholder 9"/>
          <p:cNvSpPr txBox="1">
            <a:spLocks/>
          </p:cNvSpPr>
          <p:nvPr/>
        </p:nvSpPr>
        <p:spPr>
          <a:xfrm>
            <a:off x="3404672" y="742044"/>
            <a:ext cx="4041775" cy="480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457200"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914400"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1371600"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1828800"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2286000">
              <a:defRPr>
                <a:latin typeface="Calibri"/>
                <a:ea typeface="Calibri"/>
                <a:cs typeface="Calibri"/>
                <a:sym typeface="Calibri"/>
              </a:defRPr>
            </a:lvl6pPr>
            <a:lvl7pPr indent="2743200">
              <a:defRPr>
                <a:latin typeface="Calibri"/>
                <a:ea typeface="Calibri"/>
                <a:cs typeface="Calibri"/>
                <a:sym typeface="Calibri"/>
              </a:defRPr>
            </a:lvl7pPr>
            <a:lvl8pPr indent="3200400">
              <a:defRPr>
                <a:latin typeface="Calibri"/>
                <a:ea typeface="Calibri"/>
                <a:cs typeface="Calibri"/>
                <a:sym typeface="Calibri"/>
              </a:defRPr>
            </a:lvl8pPr>
            <a:lvl9pPr indent="3657600"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  <a:p>
            <a:r>
              <a:rPr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使用後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01600" y="4767263"/>
            <a:ext cx="2133600" cy="274637"/>
          </a:xfrm>
        </p:spPr>
        <p:txBody>
          <a:bodyPr/>
          <a:lstStyle/>
          <a:p>
            <a:pPr algn="l"/>
            <a:fld id="{8515AC7A-E2D5-4741-BEBB-0FB10E384F9C}" type="slidenum">
              <a:rPr lang="en-US" smtClean="0"/>
              <a:pPr algn="l"/>
              <a:t>14</a:t>
            </a:fld>
            <a:endParaRPr lang="en-US" dirty="0"/>
          </a:p>
        </p:txBody>
      </p:sp>
      <p:pic>
        <p:nvPicPr>
          <p:cNvPr id="11" name="Content Placeholder 4"/>
          <p:cNvPicPr>
            <a:picLocks noGrp="1"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9334"/>
          <a:stretch/>
        </p:blipFill>
        <p:spPr>
          <a:xfrm>
            <a:off x="3676375" y="1163174"/>
            <a:ext cx="1177094" cy="3507582"/>
          </a:xfrm>
          <a:prstGeom prst="rect">
            <a:avLst/>
          </a:prstGeom>
        </p:spPr>
      </p:pic>
      <p:pic>
        <p:nvPicPr>
          <p:cNvPr id="13" name="Content Placeholder 5"/>
          <p:cNvPicPr>
            <a:picLocks noGrp="1"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47"/>
          <a:stretch/>
        </p:blipFill>
        <p:spPr>
          <a:xfrm>
            <a:off x="4910666" y="1154707"/>
            <a:ext cx="1129911" cy="34919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040577" y="1989666"/>
            <a:ext cx="3229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膚色均勻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前額皺紋明顯減少且撫平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9" name="Left Arrow 18"/>
          <p:cNvSpPr/>
          <p:nvPr/>
        </p:nvSpPr>
        <p:spPr>
          <a:xfrm rot="21326720">
            <a:off x="5336719" y="2123883"/>
            <a:ext cx="639896" cy="151861"/>
          </a:xfrm>
          <a:prstGeom prst="leftArrow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5533" y="3180009"/>
            <a:ext cx="3268133" cy="181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1"/>
                </a:solidFill>
              </a:rPr>
              <a:t>Nu Skin</a:t>
            </a:r>
            <a:r>
              <a:rPr lang="zh-TW" altLang="en-US" sz="800" dirty="0">
                <a:solidFill>
                  <a:schemeClr val="tx1"/>
                </a:solidFill>
              </a:rPr>
              <a:t>（</a:t>
            </a:r>
            <a:r>
              <a:rPr lang="en-US" sz="800" dirty="0">
                <a:solidFill>
                  <a:schemeClr val="tx1"/>
                </a:solidFill>
              </a:rPr>
              <a:t>2015</a:t>
            </a:r>
            <a:r>
              <a:rPr lang="zh-TW" altLang="en-US" sz="800" dirty="0">
                <a:solidFill>
                  <a:schemeClr val="tx1"/>
                </a:solidFill>
              </a:rPr>
              <a:t>）。</a:t>
            </a:r>
            <a:r>
              <a:rPr lang="en-US" sz="800" dirty="0">
                <a:solidFill>
                  <a:schemeClr val="tx1"/>
                </a:solidFill>
              </a:rPr>
              <a:t>[16</a:t>
            </a:r>
            <a:r>
              <a:rPr lang="zh-TW" altLang="en-US" sz="800" dirty="0">
                <a:solidFill>
                  <a:schemeClr val="tx1"/>
                </a:solidFill>
              </a:rPr>
              <a:t>週臨床實驗－</a:t>
            </a:r>
            <a:r>
              <a:rPr lang="en-US" altLang="zh-TW" sz="800" dirty="0" err="1">
                <a:solidFill>
                  <a:schemeClr val="tx1"/>
                </a:solidFill>
              </a:rPr>
              <a:t>ageLOC</a:t>
            </a:r>
            <a:r>
              <a:rPr lang="en-US" altLang="zh-TW" sz="800" dirty="0">
                <a:solidFill>
                  <a:schemeClr val="tx1"/>
                </a:solidFill>
              </a:rPr>
              <a:t> Me </a:t>
            </a:r>
            <a:r>
              <a:rPr lang="zh-TW" altLang="en-US" sz="800" dirty="0">
                <a:solidFill>
                  <a:schemeClr val="tx1"/>
                </a:solidFill>
              </a:rPr>
              <a:t>精華的抗老化療效測評</a:t>
            </a:r>
            <a:r>
              <a:rPr lang="en-US" sz="800" dirty="0">
                <a:solidFill>
                  <a:schemeClr val="tx1"/>
                </a:solidFill>
              </a:rPr>
              <a:t>]</a:t>
            </a:r>
            <a:r>
              <a:rPr lang="zh-TW" altLang="en-US" sz="800" dirty="0">
                <a:solidFill>
                  <a:schemeClr val="tx1"/>
                </a:solidFill>
              </a:rPr>
              <a:t>。未發表的原始資料。</a:t>
            </a:r>
            <a:endParaRPr lang="en-US" sz="800" dirty="0">
              <a:solidFill>
                <a:schemeClr val="tx1"/>
              </a:solidFill>
            </a:endParaRP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dirty="0">
              <a:solidFill>
                <a:schemeClr val="tx1"/>
              </a:solidFill>
              <a:sym typeface="Helvetica Neue"/>
            </a:endParaRP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800" dirty="0">
                <a:solidFill>
                  <a:schemeClr val="tx1"/>
                </a:solidFill>
                <a:sym typeface="Helvetica Neue"/>
              </a:rPr>
              <a:t>此照片為 </a:t>
            </a:r>
            <a:r>
              <a:rPr lang="en-US" altLang="zh-TW" sz="800" dirty="0">
                <a:solidFill>
                  <a:schemeClr val="tx1"/>
                </a:solidFill>
                <a:sym typeface="Helvetica Neue"/>
              </a:rPr>
              <a:t>Nu Skin </a:t>
            </a:r>
            <a:r>
              <a:rPr lang="zh-TW" altLang="en-US" sz="800" dirty="0">
                <a:solidFill>
                  <a:schemeClr val="tx1"/>
                </a:solidFill>
                <a:sym typeface="Helvetica Neue"/>
              </a:rPr>
              <a:t>在美國委託之第三方的臨床測試，顯示</a:t>
            </a:r>
            <a:r>
              <a:rPr lang="en-US" altLang="zh-TW" sz="800" dirty="0">
                <a:solidFill>
                  <a:schemeClr val="tx1"/>
                </a:solidFill>
                <a:sym typeface="Helvetica Neue"/>
              </a:rPr>
              <a:t>16</a:t>
            </a:r>
            <a:r>
              <a:rPr lang="zh-TW" altLang="en-US" sz="800" dirty="0">
                <a:solidFill>
                  <a:schemeClr val="tx1"/>
                </a:solidFill>
                <a:sym typeface="Helvetica Neue"/>
              </a:rPr>
              <a:t>週使用前後的基準與結果．</a:t>
            </a:r>
            <a:r>
              <a:rPr lang="en-US" sz="800" dirty="0">
                <a:solidFill>
                  <a:schemeClr val="tx1"/>
                </a:solidFill>
                <a:sym typeface="Helvetica Neue"/>
              </a:rPr>
              <a:t>60 </a:t>
            </a:r>
            <a:r>
              <a:rPr lang="zh-TW" altLang="en-US" sz="800" dirty="0">
                <a:solidFill>
                  <a:schemeClr val="tx1"/>
                </a:solidFill>
                <a:sym typeface="Helvetica Neue"/>
              </a:rPr>
              <a:t>位參與者被召集並分為兩個小組．隨意分派參與者到不同的組別，來使用其中一種</a:t>
            </a:r>
            <a:r>
              <a:rPr lang="en-US" altLang="zh-TW" sz="800" dirty="0" err="1">
                <a:solidFill>
                  <a:schemeClr val="tx1"/>
                </a:solidFill>
                <a:sym typeface="Helvetica Neue"/>
              </a:rPr>
              <a:t>ageLOC</a:t>
            </a:r>
            <a:r>
              <a:rPr lang="en-US" altLang="zh-TW" sz="800" dirty="0">
                <a:solidFill>
                  <a:schemeClr val="tx1"/>
                </a:solidFill>
                <a:sym typeface="Helvetica Neue"/>
              </a:rPr>
              <a:t> Me</a:t>
            </a:r>
            <a:r>
              <a:rPr lang="zh-TW" altLang="en-US" sz="800" dirty="0">
                <a:solidFill>
                  <a:schemeClr val="tx1"/>
                </a:solidFill>
                <a:sym typeface="Helvetica Neue"/>
              </a:rPr>
              <a:t>精華組合。臨床評等、自主評核、儀器和照片皆在第</a:t>
            </a:r>
            <a:r>
              <a:rPr lang="en-US" altLang="zh-TW" sz="800" dirty="0">
                <a:solidFill>
                  <a:schemeClr val="tx1"/>
                </a:solidFill>
                <a:sym typeface="Helvetica Neue"/>
              </a:rPr>
              <a:t>1</a:t>
            </a:r>
            <a:r>
              <a:rPr lang="zh-TW" altLang="en-US" sz="800" dirty="0">
                <a:solidFill>
                  <a:schemeClr val="tx1"/>
                </a:solidFill>
                <a:sym typeface="Helvetica Neue"/>
              </a:rPr>
              <a:t>、</a:t>
            </a:r>
            <a:r>
              <a:rPr lang="en-US" altLang="zh-TW" sz="800" dirty="0">
                <a:solidFill>
                  <a:schemeClr val="tx1"/>
                </a:solidFill>
                <a:sym typeface="Helvetica Neue"/>
              </a:rPr>
              <a:t>4</a:t>
            </a:r>
            <a:r>
              <a:rPr lang="zh-TW" altLang="en-US" sz="800" dirty="0">
                <a:solidFill>
                  <a:schemeClr val="tx1"/>
                </a:solidFill>
                <a:sym typeface="Helvetica Neue"/>
              </a:rPr>
              <a:t>、</a:t>
            </a:r>
            <a:r>
              <a:rPr lang="en-US" altLang="zh-TW" sz="800" dirty="0">
                <a:solidFill>
                  <a:schemeClr val="tx1"/>
                </a:solidFill>
                <a:sym typeface="Helvetica Neue"/>
              </a:rPr>
              <a:t>8</a:t>
            </a:r>
            <a:r>
              <a:rPr lang="zh-TW" altLang="en-US" sz="800" dirty="0">
                <a:solidFill>
                  <a:schemeClr val="tx1"/>
                </a:solidFill>
                <a:sym typeface="Helvetica Neue"/>
              </a:rPr>
              <a:t>、</a:t>
            </a:r>
            <a:r>
              <a:rPr lang="en-US" altLang="zh-TW" sz="800" dirty="0">
                <a:solidFill>
                  <a:schemeClr val="tx1"/>
                </a:solidFill>
                <a:sym typeface="Helvetica Neue"/>
              </a:rPr>
              <a:t>12</a:t>
            </a:r>
            <a:r>
              <a:rPr lang="zh-TW" altLang="en-US" sz="800" dirty="0">
                <a:solidFill>
                  <a:schemeClr val="tx1"/>
                </a:solidFill>
                <a:sym typeface="Helvetica Neue"/>
              </a:rPr>
              <a:t>與</a:t>
            </a:r>
            <a:r>
              <a:rPr lang="en-US" altLang="zh-TW" sz="800" dirty="0">
                <a:solidFill>
                  <a:schemeClr val="tx1"/>
                </a:solidFill>
                <a:sym typeface="Helvetica Neue"/>
              </a:rPr>
              <a:t>16</a:t>
            </a:r>
            <a:r>
              <a:rPr lang="zh-TW" altLang="en-US" sz="800" dirty="0">
                <a:solidFill>
                  <a:schemeClr val="tx1"/>
                </a:solidFill>
                <a:sym typeface="Helvetica Neue"/>
              </a:rPr>
              <a:t>週時記錄下來。</a:t>
            </a:r>
            <a:r>
              <a:rPr lang="en-US" sz="800" dirty="0">
                <a:solidFill>
                  <a:schemeClr val="tx1"/>
                </a:solidFill>
                <a:sym typeface="Helvetica Neue"/>
              </a:rPr>
              <a:t>2015</a:t>
            </a:r>
            <a:r>
              <a:rPr lang="zh-TW" altLang="en-US" sz="800" dirty="0">
                <a:solidFill>
                  <a:schemeClr val="tx1"/>
                </a:solidFill>
                <a:sym typeface="Helvetica Neue"/>
              </a:rPr>
              <a:t>年</a:t>
            </a:r>
            <a:r>
              <a:rPr lang="zh-TW" altLang="zh-TW" sz="800" dirty="0">
                <a:solidFill>
                  <a:schemeClr val="tx1"/>
                </a:solidFill>
                <a:sym typeface="Helvetica Neue"/>
              </a:rPr>
              <a:t>3</a:t>
            </a:r>
            <a:r>
              <a:rPr lang="zh-TW" altLang="en-US" sz="800" dirty="0">
                <a:solidFill>
                  <a:schemeClr val="tx1"/>
                </a:solidFill>
                <a:sym typeface="Helvetica Neue"/>
              </a:rPr>
              <a:t>月。</a:t>
            </a:r>
            <a:endParaRPr lang="en-US" sz="800" dirty="0">
              <a:solidFill>
                <a:schemeClr val="tx1"/>
              </a:solidFill>
              <a:sym typeface="Helvetica Neue"/>
            </a:endParaRP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sz="800" dirty="0">
                <a:solidFill>
                  <a:schemeClr val="tx1"/>
                </a:solidFill>
              </a:rPr>
            </a:br>
            <a:endParaRPr lang="en-US" sz="800" dirty="0">
              <a:solidFill>
                <a:schemeClr val="tx1"/>
              </a:solidFill>
            </a:endParaRP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dirty="0">
              <a:solidFill>
                <a:schemeClr val="tx1"/>
              </a:solidFill>
            </a:endParaRPr>
          </a:p>
          <a:p>
            <a:endParaRPr lang="en-US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78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臨床結果</a:t>
            </a:r>
            <a:r>
              <a:rPr lang="en-US" dirty="0"/>
              <a:t>: </a:t>
            </a:r>
            <a:r>
              <a:rPr lang="zh-TW" altLang="en-US" dirty="0"/>
              <a:t>使用者</a:t>
            </a:r>
            <a:r>
              <a:rPr lang="en-US" altLang="zh-TW" dirty="0"/>
              <a:t>B</a:t>
            </a:r>
            <a:r>
              <a:rPr lang="zh-TW" altLang="en-US" dirty="0"/>
              <a:t>在</a:t>
            </a:r>
            <a:r>
              <a:rPr lang="en-US" altLang="zh-TW" dirty="0"/>
              <a:t>16</a:t>
            </a:r>
            <a:r>
              <a:rPr lang="zh-TW" altLang="en-US" dirty="0"/>
              <a:t>週後的結果</a:t>
            </a:r>
            <a:br>
              <a:rPr lang="en-US" dirty="0"/>
            </a:br>
            <a:endParaRPr lang="en-US" dirty="0"/>
          </a:p>
        </p:txBody>
      </p:sp>
      <p:sp>
        <p:nvSpPr>
          <p:cNvPr id="16" name="Text Placeholder 7"/>
          <p:cNvSpPr txBox="1">
            <a:spLocks/>
          </p:cNvSpPr>
          <p:nvPr/>
        </p:nvSpPr>
        <p:spPr>
          <a:xfrm>
            <a:off x="2243683" y="727581"/>
            <a:ext cx="4040188" cy="48066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 baseline="0">
                <a:solidFill>
                  <a:srgbClr val="646569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646569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646569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646569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646569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zh-TW" altLang="en-US" sz="2300" dirty="0">
                <a:solidFill>
                  <a:srgbClr val="595959"/>
                </a:solidFill>
              </a:rPr>
              <a:t>使用前</a:t>
            </a:r>
            <a:endParaRPr lang="en-US" sz="2300" dirty="0">
              <a:solidFill>
                <a:srgbClr val="595959"/>
              </a:solidFill>
            </a:endParaRPr>
          </a:p>
        </p:txBody>
      </p:sp>
      <p:sp>
        <p:nvSpPr>
          <p:cNvPr id="18" name="Text Placeholder 9"/>
          <p:cNvSpPr txBox="1">
            <a:spLocks/>
          </p:cNvSpPr>
          <p:nvPr/>
        </p:nvSpPr>
        <p:spPr>
          <a:xfrm>
            <a:off x="3404672" y="742044"/>
            <a:ext cx="4041775" cy="480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457200"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914400"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1371600"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1828800"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2286000">
              <a:defRPr>
                <a:latin typeface="Calibri"/>
                <a:ea typeface="Calibri"/>
                <a:cs typeface="Calibri"/>
                <a:sym typeface="Calibri"/>
              </a:defRPr>
            </a:lvl6pPr>
            <a:lvl7pPr indent="2743200">
              <a:defRPr>
                <a:latin typeface="Calibri"/>
                <a:ea typeface="Calibri"/>
                <a:cs typeface="Calibri"/>
                <a:sym typeface="Calibri"/>
              </a:defRPr>
            </a:lvl7pPr>
            <a:lvl8pPr indent="3200400">
              <a:defRPr>
                <a:latin typeface="Calibri"/>
                <a:ea typeface="Calibri"/>
                <a:cs typeface="Calibri"/>
                <a:sym typeface="Calibri"/>
              </a:defRPr>
            </a:lvl8pPr>
            <a:lvl9pPr indent="3657600"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  <a:p>
            <a:r>
              <a:rPr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使用後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01600" y="4767263"/>
            <a:ext cx="2133600" cy="274637"/>
          </a:xfrm>
        </p:spPr>
        <p:txBody>
          <a:bodyPr/>
          <a:lstStyle/>
          <a:p>
            <a:pPr algn="l"/>
            <a:fld id="{8515AC7A-E2D5-4741-BEBB-0FB10E384F9C}" type="slidenum">
              <a:rPr lang="en-US" smtClean="0"/>
              <a:pPr algn="l"/>
              <a:t>15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252252" y="1989666"/>
            <a:ext cx="3229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595959"/>
                </a:solidFill>
                <a:latin typeface="Arial"/>
              </a:rPr>
              <a:t>減少法令紋的摺痕</a:t>
            </a:r>
            <a:endParaRPr lang="en-US" dirty="0">
              <a:solidFill>
                <a:srgbClr val="595959"/>
              </a:solidFill>
              <a:latin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3473" y="3186974"/>
            <a:ext cx="3419460" cy="1414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1"/>
                </a:solidFill>
              </a:rPr>
              <a:t>Nu Skin</a:t>
            </a:r>
            <a:r>
              <a:rPr lang="zh-TW" altLang="en-US" sz="800" dirty="0">
                <a:solidFill>
                  <a:schemeClr val="tx1"/>
                </a:solidFill>
              </a:rPr>
              <a:t>（</a:t>
            </a:r>
            <a:r>
              <a:rPr lang="en-US" sz="800" dirty="0">
                <a:solidFill>
                  <a:schemeClr val="tx1"/>
                </a:solidFill>
              </a:rPr>
              <a:t>2015</a:t>
            </a:r>
            <a:r>
              <a:rPr lang="zh-TW" altLang="en-US" sz="800" dirty="0">
                <a:solidFill>
                  <a:schemeClr val="tx1"/>
                </a:solidFill>
              </a:rPr>
              <a:t>）。</a:t>
            </a:r>
            <a:r>
              <a:rPr lang="en-US" sz="800" dirty="0">
                <a:solidFill>
                  <a:schemeClr val="tx1"/>
                </a:solidFill>
              </a:rPr>
              <a:t>[16</a:t>
            </a:r>
            <a:r>
              <a:rPr lang="zh-TW" altLang="en-US" sz="800" dirty="0">
                <a:solidFill>
                  <a:schemeClr val="tx1"/>
                </a:solidFill>
              </a:rPr>
              <a:t>週臨床實驗－</a:t>
            </a:r>
            <a:r>
              <a:rPr lang="en-US" altLang="zh-TW" sz="800" dirty="0" err="1">
                <a:solidFill>
                  <a:schemeClr val="tx1"/>
                </a:solidFill>
              </a:rPr>
              <a:t>ageLOC</a:t>
            </a:r>
            <a:r>
              <a:rPr lang="en-US" altLang="zh-TW" sz="800" dirty="0">
                <a:solidFill>
                  <a:schemeClr val="tx1"/>
                </a:solidFill>
              </a:rPr>
              <a:t> Me </a:t>
            </a:r>
            <a:r>
              <a:rPr lang="zh-TW" altLang="en-US" sz="800" dirty="0">
                <a:solidFill>
                  <a:schemeClr val="tx1"/>
                </a:solidFill>
              </a:rPr>
              <a:t>精華的抗老化療效測評</a:t>
            </a:r>
            <a:r>
              <a:rPr lang="en-US" sz="800" dirty="0">
                <a:solidFill>
                  <a:schemeClr val="tx1"/>
                </a:solidFill>
              </a:rPr>
              <a:t>]</a:t>
            </a:r>
            <a:r>
              <a:rPr lang="zh-TW" altLang="en-US" sz="800" dirty="0">
                <a:solidFill>
                  <a:schemeClr val="tx1"/>
                </a:solidFill>
              </a:rPr>
              <a:t>。未發表的原始資料。</a:t>
            </a:r>
            <a:endParaRPr lang="en-US" sz="800" dirty="0">
              <a:solidFill>
                <a:schemeClr val="tx1"/>
              </a:solidFill>
            </a:endParaRP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dirty="0">
              <a:solidFill>
                <a:schemeClr val="tx1"/>
              </a:solidFill>
              <a:sym typeface="Helvetica Neue"/>
            </a:endParaRP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800" dirty="0">
                <a:solidFill>
                  <a:schemeClr val="tx1"/>
                </a:solidFill>
                <a:sym typeface="Helvetica Neue"/>
              </a:rPr>
              <a:t>此照片為 </a:t>
            </a:r>
            <a:r>
              <a:rPr lang="en-US" altLang="zh-TW" sz="800" dirty="0">
                <a:solidFill>
                  <a:schemeClr val="tx1"/>
                </a:solidFill>
                <a:sym typeface="Helvetica Neue"/>
              </a:rPr>
              <a:t>Nu Skin </a:t>
            </a:r>
            <a:r>
              <a:rPr lang="zh-TW" altLang="en-US" sz="800" dirty="0">
                <a:solidFill>
                  <a:schemeClr val="tx1"/>
                </a:solidFill>
                <a:sym typeface="Helvetica Neue"/>
              </a:rPr>
              <a:t>在美國委託之第三方的臨床測試，顯示</a:t>
            </a:r>
            <a:r>
              <a:rPr lang="en-US" altLang="zh-TW" sz="800" dirty="0">
                <a:solidFill>
                  <a:schemeClr val="tx1"/>
                </a:solidFill>
                <a:sym typeface="Helvetica Neue"/>
              </a:rPr>
              <a:t>16</a:t>
            </a:r>
            <a:r>
              <a:rPr lang="zh-TW" altLang="en-US" sz="800" dirty="0">
                <a:solidFill>
                  <a:schemeClr val="tx1"/>
                </a:solidFill>
                <a:sym typeface="Helvetica Neue"/>
              </a:rPr>
              <a:t>週使用前後的基準與結果．</a:t>
            </a:r>
            <a:r>
              <a:rPr lang="en-US" sz="800" dirty="0">
                <a:solidFill>
                  <a:schemeClr val="tx1"/>
                </a:solidFill>
                <a:sym typeface="Helvetica Neue"/>
              </a:rPr>
              <a:t>60 </a:t>
            </a:r>
            <a:r>
              <a:rPr lang="zh-TW" altLang="en-US" sz="800" dirty="0">
                <a:solidFill>
                  <a:schemeClr val="tx1"/>
                </a:solidFill>
                <a:sym typeface="Helvetica Neue"/>
              </a:rPr>
              <a:t>位參與者被召集並分為兩個小組．隨意分派參與者到不同的組別，來使用其中一種</a:t>
            </a:r>
            <a:r>
              <a:rPr lang="en-US" altLang="zh-TW" sz="800" dirty="0" err="1">
                <a:solidFill>
                  <a:schemeClr val="tx1"/>
                </a:solidFill>
                <a:sym typeface="Helvetica Neue"/>
              </a:rPr>
              <a:t>ageLOC</a:t>
            </a:r>
            <a:r>
              <a:rPr lang="en-US" altLang="zh-TW" sz="800" dirty="0">
                <a:solidFill>
                  <a:schemeClr val="tx1"/>
                </a:solidFill>
                <a:sym typeface="Helvetica Neue"/>
              </a:rPr>
              <a:t> Me</a:t>
            </a:r>
            <a:r>
              <a:rPr lang="zh-TW" altLang="en-US" sz="800" dirty="0">
                <a:solidFill>
                  <a:schemeClr val="tx1"/>
                </a:solidFill>
                <a:sym typeface="Helvetica Neue"/>
              </a:rPr>
              <a:t>精華組合。臨床評等、自主評核、儀器和照片皆在第</a:t>
            </a:r>
            <a:r>
              <a:rPr lang="en-US" altLang="zh-TW" sz="800" dirty="0">
                <a:solidFill>
                  <a:schemeClr val="tx1"/>
                </a:solidFill>
                <a:sym typeface="Helvetica Neue"/>
              </a:rPr>
              <a:t>1</a:t>
            </a:r>
            <a:r>
              <a:rPr lang="zh-TW" altLang="en-US" sz="800" dirty="0">
                <a:solidFill>
                  <a:schemeClr val="tx1"/>
                </a:solidFill>
                <a:sym typeface="Helvetica Neue"/>
              </a:rPr>
              <a:t>、</a:t>
            </a:r>
            <a:r>
              <a:rPr lang="en-US" altLang="zh-TW" sz="800" dirty="0">
                <a:solidFill>
                  <a:schemeClr val="tx1"/>
                </a:solidFill>
                <a:sym typeface="Helvetica Neue"/>
              </a:rPr>
              <a:t>4</a:t>
            </a:r>
            <a:r>
              <a:rPr lang="zh-TW" altLang="en-US" sz="800" dirty="0">
                <a:solidFill>
                  <a:schemeClr val="tx1"/>
                </a:solidFill>
                <a:sym typeface="Helvetica Neue"/>
              </a:rPr>
              <a:t>、</a:t>
            </a:r>
            <a:r>
              <a:rPr lang="en-US" altLang="zh-TW" sz="800" dirty="0">
                <a:solidFill>
                  <a:schemeClr val="tx1"/>
                </a:solidFill>
                <a:sym typeface="Helvetica Neue"/>
              </a:rPr>
              <a:t>8</a:t>
            </a:r>
            <a:r>
              <a:rPr lang="zh-TW" altLang="en-US" sz="800" dirty="0">
                <a:solidFill>
                  <a:schemeClr val="tx1"/>
                </a:solidFill>
                <a:sym typeface="Helvetica Neue"/>
              </a:rPr>
              <a:t>、</a:t>
            </a:r>
            <a:r>
              <a:rPr lang="en-US" altLang="zh-TW" sz="800" dirty="0">
                <a:solidFill>
                  <a:schemeClr val="tx1"/>
                </a:solidFill>
                <a:sym typeface="Helvetica Neue"/>
              </a:rPr>
              <a:t>12</a:t>
            </a:r>
            <a:r>
              <a:rPr lang="zh-TW" altLang="en-US" sz="800" dirty="0">
                <a:solidFill>
                  <a:schemeClr val="tx1"/>
                </a:solidFill>
                <a:sym typeface="Helvetica Neue"/>
              </a:rPr>
              <a:t>與</a:t>
            </a:r>
            <a:r>
              <a:rPr lang="en-US" altLang="zh-TW" sz="800" dirty="0">
                <a:solidFill>
                  <a:schemeClr val="tx1"/>
                </a:solidFill>
                <a:sym typeface="Helvetica Neue"/>
              </a:rPr>
              <a:t>16</a:t>
            </a:r>
            <a:r>
              <a:rPr lang="zh-TW" altLang="en-US" sz="800" dirty="0">
                <a:solidFill>
                  <a:schemeClr val="tx1"/>
                </a:solidFill>
                <a:sym typeface="Helvetica Neue"/>
              </a:rPr>
              <a:t>週時記錄下來。</a:t>
            </a:r>
            <a:r>
              <a:rPr lang="en-US" sz="800" dirty="0">
                <a:solidFill>
                  <a:schemeClr val="tx1"/>
                </a:solidFill>
                <a:sym typeface="Helvetica Neue"/>
              </a:rPr>
              <a:t>2015</a:t>
            </a:r>
            <a:r>
              <a:rPr lang="zh-TW" altLang="en-US" sz="800" dirty="0">
                <a:solidFill>
                  <a:schemeClr val="tx1"/>
                </a:solidFill>
                <a:sym typeface="Helvetica Neue"/>
              </a:rPr>
              <a:t>年</a:t>
            </a:r>
            <a:r>
              <a:rPr lang="zh-TW" altLang="zh-TW" sz="800" dirty="0">
                <a:solidFill>
                  <a:schemeClr val="tx1"/>
                </a:solidFill>
                <a:sym typeface="Helvetica Neue"/>
              </a:rPr>
              <a:t>3</a:t>
            </a:r>
            <a:r>
              <a:rPr lang="zh-TW" altLang="en-US" sz="800" dirty="0">
                <a:solidFill>
                  <a:schemeClr val="tx1"/>
                </a:solidFill>
                <a:sym typeface="Helvetica Neue"/>
              </a:rPr>
              <a:t>月。</a:t>
            </a:r>
            <a:endParaRPr lang="en-US" sz="800" dirty="0">
              <a:solidFill>
                <a:schemeClr val="tx1"/>
              </a:solidFill>
              <a:sym typeface="Helvetica Neue"/>
            </a:endParaRP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sz="800" dirty="0">
                <a:solidFill>
                  <a:schemeClr val="tx1"/>
                </a:solidFill>
              </a:rPr>
            </a:br>
            <a:endParaRPr lang="en-US" sz="800" dirty="0">
              <a:solidFill>
                <a:schemeClr val="tx1"/>
              </a:solidFill>
            </a:endParaRPr>
          </a:p>
        </p:txBody>
      </p:sp>
      <p:pic>
        <p:nvPicPr>
          <p:cNvPr id="14" name="Content Placeholder 4"/>
          <p:cNvPicPr>
            <a:picLocks noGrp="1"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32"/>
          <a:stretch/>
        </p:blipFill>
        <p:spPr>
          <a:xfrm>
            <a:off x="3750912" y="1202261"/>
            <a:ext cx="1164801" cy="3345393"/>
          </a:xfrm>
          <a:prstGeom prst="rect">
            <a:avLst/>
          </a:prstGeom>
        </p:spPr>
      </p:pic>
      <p:pic>
        <p:nvPicPr>
          <p:cNvPr id="15" name="Content Placeholder 5"/>
          <p:cNvPicPr>
            <a:picLocks noGrp="1"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47"/>
          <a:stretch/>
        </p:blipFill>
        <p:spPr>
          <a:xfrm>
            <a:off x="4978578" y="1168393"/>
            <a:ext cx="1089114" cy="3345393"/>
          </a:xfrm>
          <a:prstGeom prst="rect">
            <a:avLst/>
          </a:prstGeom>
        </p:spPr>
      </p:pic>
      <p:sp>
        <p:nvSpPr>
          <p:cNvPr id="21" name="Left Arrow 20"/>
          <p:cNvSpPr/>
          <p:nvPr/>
        </p:nvSpPr>
        <p:spPr>
          <a:xfrm rot="21326720">
            <a:off x="5305893" y="2979494"/>
            <a:ext cx="639896" cy="151861"/>
          </a:xfrm>
          <a:prstGeom prst="leftArrow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2856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臨床結果</a:t>
            </a:r>
            <a:r>
              <a:rPr lang="en-US" dirty="0"/>
              <a:t>: </a:t>
            </a:r>
            <a:r>
              <a:rPr lang="zh-TW" altLang="en-US" dirty="0"/>
              <a:t>使用者</a:t>
            </a:r>
            <a:r>
              <a:rPr lang="en-US" altLang="zh-TW" dirty="0"/>
              <a:t>C</a:t>
            </a:r>
            <a:r>
              <a:rPr lang="zh-TW" altLang="en-US" dirty="0"/>
              <a:t>在</a:t>
            </a:r>
            <a:r>
              <a:rPr lang="en-US" altLang="zh-TW" dirty="0"/>
              <a:t>16</a:t>
            </a:r>
            <a:r>
              <a:rPr lang="zh-TW" altLang="en-US" dirty="0"/>
              <a:t>週後的結果</a:t>
            </a:r>
            <a:br>
              <a:rPr lang="en-US" dirty="0"/>
            </a:br>
            <a:endParaRPr lang="en-US" dirty="0"/>
          </a:p>
        </p:txBody>
      </p:sp>
      <p:sp>
        <p:nvSpPr>
          <p:cNvPr id="16" name="Text Placeholder 7"/>
          <p:cNvSpPr txBox="1">
            <a:spLocks/>
          </p:cNvSpPr>
          <p:nvPr/>
        </p:nvSpPr>
        <p:spPr>
          <a:xfrm>
            <a:off x="1718750" y="803784"/>
            <a:ext cx="4040188" cy="48066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 baseline="0">
                <a:solidFill>
                  <a:srgbClr val="646569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646569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646569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646569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646569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zh-TW" altLang="en-US" sz="2300" dirty="0">
                <a:solidFill>
                  <a:srgbClr val="595959"/>
                </a:solidFill>
              </a:rPr>
              <a:t>使用前</a:t>
            </a:r>
            <a:endParaRPr lang="en-US" sz="2300" dirty="0">
              <a:solidFill>
                <a:srgbClr val="595959"/>
              </a:solidFill>
            </a:endParaRPr>
          </a:p>
        </p:txBody>
      </p:sp>
      <p:sp>
        <p:nvSpPr>
          <p:cNvPr id="18" name="Text Placeholder 9"/>
          <p:cNvSpPr txBox="1">
            <a:spLocks/>
          </p:cNvSpPr>
          <p:nvPr/>
        </p:nvSpPr>
        <p:spPr>
          <a:xfrm>
            <a:off x="4302143" y="837652"/>
            <a:ext cx="4041775" cy="480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457200"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914400"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1371600"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1828800"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2286000">
              <a:defRPr>
                <a:latin typeface="Calibri"/>
                <a:ea typeface="Calibri"/>
                <a:cs typeface="Calibri"/>
                <a:sym typeface="Calibri"/>
              </a:defRPr>
            </a:lvl6pPr>
            <a:lvl7pPr indent="2743200">
              <a:defRPr>
                <a:latin typeface="Calibri"/>
                <a:ea typeface="Calibri"/>
                <a:cs typeface="Calibri"/>
                <a:sym typeface="Calibri"/>
              </a:defRPr>
            </a:lvl7pPr>
            <a:lvl8pPr indent="3200400">
              <a:defRPr>
                <a:latin typeface="Calibri"/>
                <a:ea typeface="Calibri"/>
                <a:cs typeface="Calibri"/>
                <a:sym typeface="Calibri"/>
              </a:defRPr>
            </a:lvl8pPr>
            <a:lvl9pPr indent="3657600"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  <a:p>
            <a:r>
              <a:rPr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使用後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01600" y="4767263"/>
            <a:ext cx="2133600" cy="274637"/>
          </a:xfrm>
        </p:spPr>
        <p:txBody>
          <a:bodyPr/>
          <a:lstStyle/>
          <a:p>
            <a:pPr algn="l"/>
            <a:fld id="{8515AC7A-E2D5-4741-BEBB-0FB10E384F9C}" type="slidenum">
              <a:rPr lang="en-US" smtClean="0"/>
              <a:pPr algn="l"/>
              <a:t>16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45534" y="2463882"/>
            <a:ext cx="2150533" cy="181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1"/>
                </a:solidFill>
              </a:rPr>
              <a:t>Nu Skin</a:t>
            </a:r>
            <a:r>
              <a:rPr lang="zh-TW" altLang="en-US" sz="800" dirty="0">
                <a:solidFill>
                  <a:schemeClr val="tx1"/>
                </a:solidFill>
              </a:rPr>
              <a:t>（</a:t>
            </a:r>
            <a:r>
              <a:rPr lang="en-US" sz="800" dirty="0">
                <a:solidFill>
                  <a:schemeClr val="tx1"/>
                </a:solidFill>
              </a:rPr>
              <a:t>2015</a:t>
            </a:r>
            <a:r>
              <a:rPr lang="zh-TW" altLang="en-US" sz="800" dirty="0">
                <a:solidFill>
                  <a:schemeClr val="tx1"/>
                </a:solidFill>
              </a:rPr>
              <a:t>）。</a:t>
            </a:r>
            <a:r>
              <a:rPr lang="en-US" sz="800" dirty="0">
                <a:solidFill>
                  <a:schemeClr val="tx1"/>
                </a:solidFill>
              </a:rPr>
              <a:t>[16</a:t>
            </a:r>
            <a:r>
              <a:rPr lang="zh-TW" altLang="en-US" sz="800" dirty="0">
                <a:solidFill>
                  <a:schemeClr val="tx1"/>
                </a:solidFill>
              </a:rPr>
              <a:t>週臨床實驗－</a:t>
            </a:r>
            <a:r>
              <a:rPr lang="en-US" altLang="zh-TW" sz="800" dirty="0" err="1">
                <a:solidFill>
                  <a:schemeClr val="tx1"/>
                </a:solidFill>
              </a:rPr>
              <a:t>ageLOC</a:t>
            </a:r>
            <a:r>
              <a:rPr lang="en-US" altLang="zh-TW" sz="800" dirty="0">
                <a:solidFill>
                  <a:schemeClr val="tx1"/>
                </a:solidFill>
              </a:rPr>
              <a:t> Me </a:t>
            </a:r>
            <a:r>
              <a:rPr lang="zh-TW" altLang="en-US" sz="800" dirty="0">
                <a:solidFill>
                  <a:schemeClr val="tx1"/>
                </a:solidFill>
              </a:rPr>
              <a:t>精華的抗老化療效測評</a:t>
            </a:r>
            <a:r>
              <a:rPr lang="en-US" sz="800" dirty="0">
                <a:solidFill>
                  <a:schemeClr val="tx1"/>
                </a:solidFill>
              </a:rPr>
              <a:t>]</a:t>
            </a:r>
            <a:r>
              <a:rPr lang="zh-TW" altLang="en-US" sz="800" dirty="0">
                <a:solidFill>
                  <a:schemeClr val="tx1"/>
                </a:solidFill>
              </a:rPr>
              <a:t>。未發表的原始資料。</a:t>
            </a:r>
            <a:endParaRPr lang="en-US" sz="800" dirty="0">
              <a:solidFill>
                <a:schemeClr val="tx1"/>
              </a:solidFill>
            </a:endParaRP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dirty="0">
              <a:solidFill>
                <a:schemeClr val="tx1"/>
              </a:solidFill>
              <a:sym typeface="Helvetica Neue"/>
            </a:endParaRP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800" dirty="0">
                <a:solidFill>
                  <a:schemeClr val="tx1"/>
                </a:solidFill>
                <a:sym typeface="Helvetica Neue"/>
              </a:rPr>
              <a:t>此照片為 </a:t>
            </a:r>
            <a:r>
              <a:rPr lang="en-US" altLang="zh-TW" sz="800" dirty="0">
                <a:solidFill>
                  <a:schemeClr val="tx1"/>
                </a:solidFill>
                <a:sym typeface="Helvetica Neue"/>
              </a:rPr>
              <a:t>Nu Skin </a:t>
            </a:r>
            <a:r>
              <a:rPr lang="zh-TW" altLang="en-US" sz="800" dirty="0">
                <a:solidFill>
                  <a:schemeClr val="tx1"/>
                </a:solidFill>
                <a:sym typeface="Helvetica Neue"/>
              </a:rPr>
              <a:t>在美國委託之第三方的臨床測試，顯示</a:t>
            </a:r>
            <a:r>
              <a:rPr lang="en-US" altLang="zh-TW" sz="800" dirty="0">
                <a:solidFill>
                  <a:schemeClr val="tx1"/>
                </a:solidFill>
                <a:sym typeface="Helvetica Neue"/>
              </a:rPr>
              <a:t>16</a:t>
            </a:r>
            <a:r>
              <a:rPr lang="zh-TW" altLang="en-US" sz="800" dirty="0">
                <a:solidFill>
                  <a:schemeClr val="tx1"/>
                </a:solidFill>
                <a:sym typeface="Helvetica Neue"/>
              </a:rPr>
              <a:t>週使用前後的基準與結果．</a:t>
            </a:r>
            <a:r>
              <a:rPr lang="en-US" sz="800" dirty="0">
                <a:solidFill>
                  <a:schemeClr val="tx1"/>
                </a:solidFill>
                <a:sym typeface="Helvetica Neue"/>
              </a:rPr>
              <a:t>60 </a:t>
            </a:r>
            <a:r>
              <a:rPr lang="zh-TW" altLang="en-US" sz="800" dirty="0">
                <a:solidFill>
                  <a:schemeClr val="tx1"/>
                </a:solidFill>
                <a:sym typeface="Helvetica Neue"/>
              </a:rPr>
              <a:t>位參與者被召集並分為兩個小組．隨意分派參與者到不同的組別，來使用其中一種</a:t>
            </a:r>
            <a:r>
              <a:rPr lang="en-US" altLang="zh-TW" sz="800" dirty="0" err="1">
                <a:solidFill>
                  <a:schemeClr val="tx1"/>
                </a:solidFill>
                <a:sym typeface="Helvetica Neue"/>
              </a:rPr>
              <a:t>ageLOC</a:t>
            </a:r>
            <a:r>
              <a:rPr lang="en-US" altLang="zh-TW" sz="800" dirty="0">
                <a:solidFill>
                  <a:schemeClr val="tx1"/>
                </a:solidFill>
                <a:sym typeface="Helvetica Neue"/>
              </a:rPr>
              <a:t> Me</a:t>
            </a:r>
            <a:r>
              <a:rPr lang="zh-TW" altLang="en-US" sz="800" dirty="0">
                <a:solidFill>
                  <a:schemeClr val="tx1"/>
                </a:solidFill>
                <a:sym typeface="Helvetica Neue"/>
              </a:rPr>
              <a:t>精華組合。臨床評等、自主評核、儀器和照片皆在第</a:t>
            </a:r>
            <a:r>
              <a:rPr lang="en-US" altLang="zh-TW" sz="800" dirty="0">
                <a:solidFill>
                  <a:schemeClr val="tx1"/>
                </a:solidFill>
                <a:sym typeface="Helvetica Neue"/>
              </a:rPr>
              <a:t>1</a:t>
            </a:r>
            <a:r>
              <a:rPr lang="zh-TW" altLang="en-US" sz="800" dirty="0">
                <a:solidFill>
                  <a:schemeClr val="tx1"/>
                </a:solidFill>
                <a:sym typeface="Helvetica Neue"/>
              </a:rPr>
              <a:t>、</a:t>
            </a:r>
            <a:r>
              <a:rPr lang="en-US" altLang="zh-TW" sz="800" dirty="0">
                <a:solidFill>
                  <a:schemeClr val="tx1"/>
                </a:solidFill>
                <a:sym typeface="Helvetica Neue"/>
              </a:rPr>
              <a:t>4</a:t>
            </a:r>
            <a:r>
              <a:rPr lang="zh-TW" altLang="en-US" sz="800" dirty="0">
                <a:solidFill>
                  <a:schemeClr val="tx1"/>
                </a:solidFill>
                <a:sym typeface="Helvetica Neue"/>
              </a:rPr>
              <a:t>、</a:t>
            </a:r>
            <a:r>
              <a:rPr lang="en-US" altLang="zh-TW" sz="800" dirty="0">
                <a:solidFill>
                  <a:schemeClr val="tx1"/>
                </a:solidFill>
                <a:sym typeface="Helvetica Neue"/>
              </a:rPr>
              <a:t>8</a:t>
            </a:r>
            <a:r>
              <a:rPr lang="zh-TW" altLang="en-US" sz="800" dirty="0">
                <a:solidFill>
                  <a:schemeClr val="tx1"/>
                </a:solidFill>
                <a:sym typeface="Helvetica Neue"/>
              </a:rPr>
              <a:t>、</a:t>
            </a:r>
            <a:r>
              <a:rPr lang="en-US" altLang="zh-TW" sz="800" dirty="0">
                <a:solidFill>
                  <a:schemeClr val="tx1"/>
                </a:solidFill>
                <a:sym typeface="Helvetica Neue"/>
              </a:rPr>
              <a:t>12</a:t>
            </a:r>
            <a:r>
              <a:rPr lang="zh-TW" altLang="en-US" sz="800" dirty="0">
                <a:solidFill>
                  <a:schemeClr val="tx1"/>
                </a:solidFill>
                <a:sym typeface="Helvetica Neue"/>
              </a:rPr>
              <a:t>與</a:t>
            </a:r>
            <a:r>
              <a:rPr lang="en-US" altLang="zh-TW" sz="800" dirty="0">
                <a:solidFill>
                  <a:schemeClr val="tx1"/>
                </a:solidFill>
                <a:sym typeface="Helvetica Neue"/>
              </a:rPr>
              <a:t>16</a:t>
            </a:r>
            <a:r>
              <a:rPr lang="zh-TW" altLang="en-US" sz="800" dirty="0">
                <a:solidFill>
                  <a:schemeClr val="tx1"/>
                </a:solidFill>
                <a:sym typeface="Helvetica Neue"/>
              </a:rPr>
              <a:t>週時記錄下來。</a:t>
            </a:r>
            <a:r>
              <a:rPr lang="en-US" sz="800" dirty="0">
                <a:solidFill>
                  <a:schemeClr val="tx1"/>
                </a:solidFill>
                <a:sym typeface="Helvetica Neue"/>
              </a:rPr>
              <a:t>2015</a:t>
            </a:r>
            <a:r>
              <a:rPr lang="zh-TW" altLang="en-US" sz="800" dirty="0">
                <a:solidFill>
                  <a:schemeClr val="tx1"/>
                </a:solidFill>
                <a:sym typeface="Helvetica Neue"/>
              </a:rPr>
              <a:t>年</a:t>
            </a:r>
            <a:r>
              <a:rPr lang="zh-TW" altLang="zh-TW" sz="800" dirty="0">
                <a:solidFill>
                  <a:schemeClr val="tx1"/>
                </a:solidFill>
                <a:sym typeface="Helvetica Neue"/>
              </a:rPr>
              <a:t>3</a:t>
            </a:r>
            <a:r>
              <a:rPr lang="zh-TW" altLang="en-US" sz="800" dirty="0">
                <a:solidFill>
                  <a:schemeClr val="tx1"/>
                </a:solidFill>
                <a:sym typeface="Helvetica Neue"/>
              </a:rPr>
              <a:t>月。</a:t>
            </a:r>
            <a:endParaRPr lang="en-US" sz="800" dirty="0">
              <a:solidFill>
                <a:schemeClr val="tx1"/>
              </a:solidFill>
              <a:sym typeface="Helvetica Neue"/>
            </a:endParaRPr>
          </a:p>
          <a:p>
            <a:endParaRPr lang="en-US" sz="800" dirty="0">
              <a:solidFill>
                <a:schemeClr val="tx1"/>
              </a:solidFill>
            </a:endParaRPr>
          </a:p>
        </p:txBody>
      </p:sp>
      <p:pic>
        <p:nvPicPr>
          <p:cNvPr id="12" name="Content Placeholder 4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677" y="1309844"/>
            <a:ext cx="2121276" cy="3202711"/>
          </a:xfrm>
          <a:prstGeom prst="rect">
            <a:avLst/>
          </a:prstGeom>
        </p:spPr>
      </p:pic>
      <p:pic>
        <p:nvPicPr>
          <p:cNvPr id="13" name="Content Placeholder 5"/>
          <p:cNvPicPr>
            <a:picLocks noGrp="1"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876" y="1309845"/>
            <a:ext cx="2119745" cy="3200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5534" y="902385"/>
            <a:ext cx="22521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zh-TW" altLang="en-US" dirty="0">
                <a:solidFill>
                  <a:srgbClr val="595959"/>
                </a:solidFill>
                <a:latin typeface="Arial"/>
              </a:rPr>
              <a:t>減少法令紋的摺痕</a:t>
            </a:r>
            <a:endParaRPr lang="en-US" dirty="0">
              <a:solidFill>
                <a:srgbClr val="595959"/>
              </a:solidFill>
              <a:latin typeface="Arial"/>
            </a:endParaRPr>
          </a:p>
          <a:p>
            <a:pPr marL="285750" indent="-285750">
              <a:buFont typeface="Arial"/>
              <a:buChar char="•"/>
            </a:pPr>
            <a:r>
              <a:rPr lang="zh-TW" altLang="en-US" dirty="0">
                <a:solidFill>
                  <a:srgbClr val="595959"/>
                </a:solidFill>
                <a:latin typeface="Arial"/>
              </a:rPr>
              <a:t>撫平下巴的木偶紋</a:t>
            </a:r>
            <a:endParaRPr lang="en-US" dirty="0">
              <a:solidFill>
                <a:srgbClr val="595959"/>
              </a:solidFill>
              <a:latin typeface="Arial"/>
            </a:endParaRPr>
          </a:p>
        </p:txBody>
      </p:sp>
      <p:sp>
        <p:nvSpPr>
          <p:cNvPr id="19" name="Left Arrow 18"/>
          <p:cNvSpPr/>
          <p:nvPr/>
        </p:nvSpPr>
        <p:spPr>
          <a:xfrm>
            <a:off x="4074318" y="2893268"/>
            <a:ext cx="381000" cy="152400"/>
          </a:xfrm>
          <a:prstGeom prst="leftArrow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21" name="Left Arrow 20"/>
          <p:cNvSpPr/>
          <p:nvPr/>
        </p:nvSpPr>
        <p:spPr>
          <a:xfrm>
            <a:off x="4191000" y="3395133"/>
            <a:ext cx="381000" cy="152400"/>
          </a:xfrm>
          <a:prstGeom prst="leftArrow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22" name="Left Arrow 21"/>
          <p:cNvSpPr/>
          <p:nvPr/>
        </p:nvSpPr>
        <p:spPr>
          <a:xfrm>
            <a:off x="6682051" y="2969468"/>
            <a:ext cx="381000" cy="152400"/>
          </a:xfrm>
          <a:prstGeom prst="leftArrow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23" name="Left Arrow 22"/>
          <p:cNvSpPr/>
          <p:nvPr/>
        </p:nvSpPr>
        <p:spPr>
          <a:xfrm>
            <a:off x="6798733" y="3471333"/>
            <a:ext cx="381000" cy="152400"/>
          </a:xfrm>
          <a:prstGeom prst="leftArrow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7307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0734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M15020009_151 clon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99" r="2221"/>
          <a:stretch/>
        </p:blipFill>
        <p:spPr>
          <a:xfrm>
            <a:off x="9138" y="-206106"/>
            <a:ext cx="9134861" cy="51679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704588"/>
            <a:ext cx="9144000" cy="438912"/>
          </a:xfrm>
          <a:prstGeom prst="rect">
            <a:avLst/>
          </a:prstGeom>
          <a:gradFill flip="none" rotWithShape="1">
            <a:gsLst>
              <a:gs pos="100000">
                <a:srgbClr val="000830"/>
              </a:gs>
              <a:gs pos="0">
                <a:srgbClr val="00C3C6"/>
              </a:gs>
              <a:gs pos="46000">
                <a:srgbClr val="007EB1"/>
              </a:gs>
            </a:gsLst>
            <a:lin ang="0" scaled="1"/>
            <a:tileRect/>
          </a:gra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86692" y="4786884"/>
            <a:ext cx="274320" cy="274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92" y="-276861"/>
            <a:ext cx="8229600" cy="857250"/>
          </a:xfrm>
        </p:spPr>
        <p:txBody>
          <a:bodyPr/>
          <a:lstStyle/>
          <a:p>
            <a:br>
              <a:rPr lang="en-US" dirty="0">
                <a:solidFill>
                  <a:srgbClr val="00A8CC"/>
                </a:solidFill>
              </a:rPr>
            </a:br>
            <a:r>
              <a:rPr lang="zh-TW" altLang="en-US" dirty="0">
                <a:solidFill>
                  <a:srgbClr val="00A8CC"/>
                </a:solidFill>
              </a:rPr>
              <a:t>我們是抗老化的領導者</a:t>
            </a:r>
            <a:endParaRPr lang="en-US" dirty="0">
              <a:solidFill>
                <a:srgbClr val="00A8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93" y="802951"/>
            <a:ext cx="6313426" cy="3262649"/>
          </a:xfrm>
        </p:spPr>
        <p:txBody>
          <a:bodyPr/>
          <a:lstStyle/>
          <a:p>
            <a:pPr marL="235120" indent="-235120">
              <a:lnSpc>
                <a:spcPts val="3000"/>
              </a:lnSpc>
              <a:spcBef>
                <a:spcPts val="0"/>
              </a:spcBef>
              <a:buClr>
                <a:srgbClr val="3BB0C9"/>
              </a:buClr>
              <a:buSzPct val="50000"/>
              <a:buFont typeface="Wingdings" charset="2"/>
              <a:buChar char=""/>
            </a:pPr>
            <a:r>
              <a:rPr lang="en-US" dirty="0" err="1">
                <a:solidFill>
                  <a:srgbClr val="7F7F7F"/>
                </a:solidFill>
              </a:rPr>
              <a:t>ageLOC</a:t>
            </a:r>
            <a:r>
              <a:rPr lang="en-US" dirty="0">
                <a:solidFill>
                  <a:srgbClr val="7F7F7F"/>
                </a:solidFill>
              </a:rPr>
              <a:t> Me</a:t>
            </a:r>
            <a:r>
              <a:rPr lang="en-US" baseline="30000" dirty="0">
                <a:solidFill>
                  <a:srgbClr val="7F7F7F"/>
                </a:solidFill>
              </a:rPr>
              <a:t>™</a:t>
            </a:r>
            <a:r>
              <a:rPr lang="zh-TW" altLang="en-US" dirty="0">
                <a:solidFill>
                  <a:srgbClr val="7F7F7F"/>
                </a:solidFill>
              </a:rPr>
              <a:t>傳送</a:t>
            </a:r>
            <a:r>
              <a:rPr lang="en-US" dirty="0">
                <a:solidFill>
                  <a:srgbClr val="7F7F7F"/>
                </a:solidFill>
              </a:rPr>
              <a:t>Nu Skin</a:t>
            </a:r>
            <a:r>
              <a:rPr lang="zh-TW" altLang="en-US" dirty="0">
                <a:solidFill>
                  <a:srgbClr val="00A8CC"/>
                </a:solidFill>
              </a:rPr>
              <a:t>最先進的抗老化科學</a:t>
            </a:r>
            <a:br>
              <a:rPr lang="en-US" dirty="0">
                <a:solidFill>
                  <a:srgbClr val="3BB0C9"/>
                </a:solidFill>
              </a:rPr>
            </a:br>
            <a:r>
              <a:rPr lang="zh-TW" altLang="en-US" dirty="0">
                <a:solidFill>
                  <a:srgbClr val="7F7F7F"/>
                </a:solidFill>
              </a:rPr>
              <a:t>全新的肌膚護理經驗，是個獨特且令人印象深刻的系統。</a:t>
            </a:r>
            <a:r>
              <a:rPr lang="en-US" dirty="0" err="1">
                <a:solidFill>
                  <a:srgbClr val="7F7F7F"/>
                </a:solidFill>
              </a:rPr>
              <a:t>ageLOC</a:t>
            </a:r>
            <a:r>
              <a:rPr lang="en-US" baseline="30000" dirty="0">
                <a:solidFill>
                  <a:srgbClr val="7F7F7F"/>
                </a:solidFill>
              </a:rPr>
              <a:t>®</a:t>
            </a:r>
            <a:r>
              <a:rPr lang="zh-TW" altLang="en-US" dirty="0">
                <a:solidFill>
                  <a:srgbClr val="7F7F7F"/>
                </a:solidFill>
              </a:rPr>
              <a:t>的產品專攻老化根源，幫助您看起來、並感覺更年輕</a:t>
            </a:r>
            <a:endParaRPr lang="en-US" dirty="0">
              <a:solidFill>
                <a:srgbClr val="7F7F7F"/>
              </a:solidFill>
            </a:endParaRPr>
          </a:p>
          <a:p>
            <a:pPr marL="235120" indent="-235120">
              <a:lnSpc>
                <a:spcPts val="3000"/>
              </a:lnSpc>
              <a:spcBef>
                <a:spcPts val="0"/>
              </a:spcBef>
              <a:buClr>
                <a:srgbClr val="3BB0C9"/>
              </a:buClr>
              <a:buSzPct val="50000"/>
              <a:buFont typeface="Wingdings" charset="2"/>
              <a:buChar char=""/>
            </a:pPr>
            <a:r>
              <a:rPr lang="en-US" dirty="0">
                <a:solidFill>
                  <a:srgbClr val="7F7F7F"/>
                </a:solidFill>
              </a:rPr>
              <a:t>Nu Skin</a:t>
            </a:r>
            <a:r>
              <a:rPr lang="zh-TW" altLang="en-US" dirty="0">
                <a:solidFill>
                  <a:srgbClr val="7F7F7F"/>
                </a:solidFill>
              </a:rPr>
              <a:t> 最先進的</a:t>
            </a:r>
            <a:r>
              <a:rPr lang="en-US" dirty="0" err="1">
                <a:solidFill>
                  <a:srgbClr val="7F7F7F"/>
                </a:solidFill>
              </a:rPr>
              <a:t>ageLOC</a:t>
            </a:r>
            <a:r>
              <a:rPr lang="zh-TW" altLang="en-US" dirty="0">
                <a:solidFill>
                  <a:srgbClr val="7F7F7F"/>
                </a:solidFill>
              </a:rPr>
              <a:t>配方，是由</a:t>
            </a:r>
            <a:r>
              <a:rPr lang="en-US" altLang="zh-TW" dirty="0">
                <a:solidFill>
                  <a:srgbClr val="7F7F7F"/>
                </a:solidFill>
              </a:rPr>
              <a:t>30</a:t>
            </a:r>
            <a:r>
              <a:rPr lang="zh-TW" altLang="en-US" dirty="0">
                <a:solidFill>
                  <a:srgbClr val="7F7F7F"/>
                </a:solidFill>
              </a:rPr>
              <a:t>年以上的抗老化科學所啟發。</a:t>
            </a:r>
            <a:endParaRPr lang="en-US" dirty="0">
              <a:solidFill>
                <a:srgbClr val="7F7F7F"/>
              </a:solidFill>
            </a:endParaRPr>
          </a:p>
          <a:p>
            <a:pPr marL="235120" indent="-235120">
              <a:lnSpc>
                <a:spcPts val="3000"/>
              </a:lnSpc>
              <a:spcBef>
                <a:spcPts val="0"/>
              </a:spcBef>
              <a:buClr>
                <a:srgbClr val="3BB0C9"/>
              </a:buClr>
              <a:buSzPct val="50000"/>
              <a:buFont typeface="Wingdings" charset="2"/>
              <a:buChar char=""/>
            </a:pPr>
            <a:r>
              <a:rPr lang="zh-TW" altLang="en-US" dirty="0">
                <a:solidFill>
                  <a:srgbClr val="7F7F7F"/>
                </a:solidFill>
              </a:rPr>
              <a:t>專攻老化根源的科學</a:t>
            </a:r>
            <a:endParaRPr lang="en-US" altLang="zh-TW" dirty="0">
              <a:solidFill>
                <a:srgbClr val="7F7F7F"/>
              </a:solidFill>
            </a:endParaRPr>
          </a:p>
          <a:p>
            <a:pPr marL="235120" indent="-235120">
              <a:lnSpc>
                <a:spcPts val="3000"/>
              </a:lnSpc>
              <a:spcBef>
                <a:spcPts val="0"/>
              </a:spcBef>
              <a:buClr>
                <a:srgbClr val="3BB0C9"/>
              </a:buClr>
              <a:buSzPct val="50000"/>
              <a:buFont typeface="Wingdings" charset="2"/>
              <a:buChar char=""/>
            </a:pPr>
            <a:r>
              <a:rPr lang="zh-TW" altLang="en-US" dirty="0">
                <a:solidFill>
                  <a:srgbClr val="7F7F7F"/>
                </a:solidFill>
              </a:rPr>
              <a:t>新銳的科技結合和通過抗老專家開發的突破性產品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3134" y="4776259"/>
            <a:ext cx="2133600" cy="274637"/>
          </a:xfrm>
        </p:spPr>
        <p:txBody>
          <a:bodyPr/>
          <a:lstStyle/>
          <a:p>
            <a:pPr algn="l"/>
            <a:fld id="{8515AC7A-E2D5-4741-BEBB-0FB10E384F9C}" type="slidenum">
              <a:rPr lang="en-US" smtClean="0"/>
              <a:pPr algn="l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573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821" t="7540" r="5291" b="23603"/>
          <a:stretch/>
        </p:blipFill>
        <p:spPr>
          <a:xfrm>
            <a:off x="4775200" y="114300"/>
            <a:ext cx="4267200" cy="44074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704588"/>
            <a:ext cx="9144000" cy="438912"/>
          </a:xfrm>
          <a:prstGeom prst="rect">
            <a:avLst/>
          </a:prstGeom>
          <a:gradFill flip="none" rotWithShape="1">
            <a:gsLst>
              <a:gs pos="100000">
                <a:srgbClr val="000830"/>
              </a:gs>
              <a:gs pos="0">
                <a:srgbClr val="00C3C6"/>
              </a:gs>
              <a:gs pos="46000">
                <a:srgbClr val="007EB1"/>
              </a:gs>
            </a:gsLst>
            <a:lin ang="0" scaled="1"/>
            <a:tileRect/>
          </a:gra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86692" y="4786884"/>
            <a:ext cx="274320" cy="27432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42900" y="922724"/>
            <a:ext cx="3975100" cy="3310609"/>
          </a:xfrm>
          <a:prstGeom prst="rect">
            <a:avLst/>
          </a:prstGeom>
        </p:spPr>
        <p:txBody>
          <a:bodyPr lIns="130622" tIns="65311" rIns="130622" bIns="65311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Verlag Book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Verlag Book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Verlag Book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Verlag Book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Verlag Book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更高濃縮成分</a:t>
            </a:r>
            <a:endParaRPr lang="en-US" altLang="zh-TW" sz="24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r>
              <a:rPr lang="zh-TW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結合並提供更高量和效力的關鍵成分，而這些成分是無法被調配進單一產品的。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/>
            </a:endParaRPr>
          </a:p>
        </p:txBody>
      </p:sp>
      <p:sp>
        <p:nvSpPr>
          <p:cNvPr id="13" name="パイ 17"/>
          <p:cNvSpPr/>
          <p:nvPr/>
        </p:nvSpPr>
        <p:spPr>
          <a:xfrm rot="18146429">
            <a:off x="6085495" y="1331130"/>
            <a:ext cx="1837110" cy="1706540"/>
          </a:xfrm>
          <a:prstGeom prst="pie">
            <a:avLst>
              <a:gd name="adj1" fmla="val 2703688"/>
              <a:gd name="adj2" fmla="val 13649641"/>
            </a:avLst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304" tIns="73152" rIns="146304" bIns="73152"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1600" y="4767263"/>
            <a:ext cx="2133600" cy="274637"/>
          </a:xfrm>
        </p:spPr>
        <p:txBody>
          <a:bodyPr/>
          <a:lstStyle/>
          <a:p>
            <a:pPr algn="l"/>
            <a:fld id="{8515AC7A-E2D5-4741-BEBB-0FB10E384F9C}" type="slidenum">
              <a:rPr lang="en-US" smtClean="0"/>
              <a:pPr algn="l"/>
              <a:t>3</a:t>
            </a:fld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42900" y="215900"/>
            <a:ext cx="8229600" cy="8572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rgbClr val="646569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zh-TW" altLang="en-US" dirty="0">
                <a:solidFill>
                  <a:srgbClr val="00A8CC"/>
                </a:solidFill>
              </a:rPr>
              <a:t>超級精華液</a:t>
            </a:r>
            <a:endParaRPr lang="en-US" sz="12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46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704588"/>
            <a:ext cx="9144000" cy="438912"/>
          </a:xfrm>
          <a:prstGeom prst="rect">
            <a:avLst/>
          </a:prstGeom>
          <a:gradFill flip="none" rotWithShape="1">
            <a:gsLst>
              <a:gs pos="100000">
                <a:srgbClr val="000830"/>
              </a:gs>
              <a:gs pos="0">
                <a:srgbClr val="00C3C6"/>
              </a:gs>
              <a:gs pos="46000">
                <a:srgbClr val="007EB1"/>
              </a:gs>
            </a:gsLst>
            <a:lin ang="0" scaled="1"/>
            <a:tileRect/>
          </a:gra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86692" y="4786884"/>
            <a:ext cx="274320" cy="27432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6694" y="0"/>
            <a:ext cx="3222275" cy="470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テキスト ボックス 1"/>
          <p:cNvSpPr txBox="1"/>
          <p:nvPr/>
        </p:nvSpPr>
        <p:spPr>
          <a:xfrm>
            <a:off x="457201" y="769311"/>
            <a:ext cx="4825999" cy="1994384"/>
          </a:xfrm>
          <a:prstGeom prst="rect">
            <a:avLst/>
          </a:prstGeom>
          <a:noFill/>
        </p:spPr>
        <p:txBody>
          <a:bodyPr wrap="square" lIns="146297" tIns="73148" rIns="146297" bIns="73148" rtlCol="0">
            <a:spAutoFit/>
          </a:bodyPr>
          <a:lstStyle/>
          <a:p>
            <a:r>
              <a:rPr kumimoji="1" lang="zh-TW" altLang="en-US" sz="2400" dirty="0">
                <a:solidFill>
                  <a:srgbClr val="7F7F7F"/>
                </a:solidFill>
                <a:latin typeface="Arial"/>
                <a:cs typeface="Arial"/>
              </a:rPr>
              <a:t>我們特意將成分分為三種精華，主攻不同的老化特性。這三種精華是量身定製，來解決不同的肌膚護理需求，以及在您使用的時刻提供微層技術。</a:t>
            </a:r>
            <a:endParaRPr kumimoji="1" lang="en-US" altLang="zh-TW" sz="24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1600" y="4767263"/>
            <a:ext cx="2133600" cy="274637"/>
          </a:xfrm>
        </p:spPr>
        <p:txBody>
          <a:bodyPr/>
          <a:lstStyle/>
          <a:p>
            <a:pPr algn="l"/>
            <a:fld id="{8515AC7A-E2D5-4741-BEBB-0FB10E384F9C}" type="slidenum">
              <a:rPr lang="en-US" smtClean="0"/>
              <a:pPr algn="l"/>
              <a:t>4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7092" y="206375"/>
            <a:ext cx="8229600" cy="857250"/>
          </a:xfrm>
        </p:spPr>
        <p:txBody>
          <a:bodyPr/>
          <a:lstStyle/>
          <a:p>
            <a:r>
              <a:rPr lang="zh-TW" altLang="en-US" dirty="0">
                <a:solidFill>
                  <a:srgbClr val="00A8CC"/>
                </a:solidFill>
              </a:rPr>
              <a:t>我的客製配方</a:t>
            </a:r>
            <a:endParaRPr lang="en-US" sz="12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407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M150200010_158 skeleton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974" t="21438" r="13618" b="17768"/>
          <a:stretch/>
        </p:blipFill>
        <p:spPr>
          <a:xfrm>
            <a:off x="5463843" y="-1"/>
            <a:ext cx="3680157" cy="47045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704588"/>
            <a:ext cx="9144000" cy="438912"/>
          </a:xfrm>
          <a:prstGeom prst="rect">
            <a:avLst/>
          </a:prstGeom>
          <a:gradFill flip="none" rotWithShape="1">
            <a:gsLst>
              <a:gs pos="100000">
                <a:srgbClr val="000830"/>
              </a:gs>
              <a:gs pos="0">
                <a:srgbClr val="00C3C6"/>
              </a:gs>
              <a:gs pos="46000">
                <a:srgbClr val="007EB1"/>
              </a:gs>
            </a:gsLst>
            <a:lin ang="0" scaled="1"/>
            <a:tileRect/>
          </a:gra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86692" y="4786884"/>
            <a:ext cx="274320" cy="274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92" y="206375"/>
            <a:ext cx="8229600" cy="857250"/>
          </a:xfrm>
        </p:spPr>
        <p:txBody>
          <a:bodyPr/>
          <a:lstStyle/>
          <a:p>
            <a:r>
              <a:rPr lang="zh-TW" altLang="en-US" dirty="0">
                <a:solidFill>
                  <a:srgbClr val="00A8CC"/>
                </a:solidFill>
              </a:rPr>
              <a:t>您的個人肌膚護理實驗室</a:t>
            </a:r>
            <a:br>
              <a:rPr lang="en-US" dirty="0">
                <a:solidFill>
                  <a:srgbClr val="00A8CC"/>
                </a:solidFill>
              </a:rPr>
            </a:br>
            <a:endParaRPr lang="en-US" sz="1200" dirty="0">
              <a:solidFill>
                <a:srgbClr val="FF00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07219" y="1448580"/>
            <a:ext cx="4956516" cy="23520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dirty="0">
                <a:solidFill>
                  <a:srgbClr val="7F7F7F"/>
                </a:solidFill>
              </a:rPr>
              <a:t>實驗室就像在您的家裡一樣。這個裝置是獨特的，它擁有微層科技，只在您使用的當下產生。</a:t>
            </a:r>
            <a:endParaRPr lang="en-US" sz="29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1600" y="4767263"/>
            <a:ext cx="2133600" cy="274637"/>
          </a:xfrm>
        </p:spPr>
        <p:txBody>
          <a:bodyPr/>
          <a:lstStyle/>
          <a:p>
            <a:pPr algn="l"/>
            <a:fld id="{8515AC7A-E2D5-4741-BEBB-0FB10E384F9C}" type="slidenum">
              <a:rPr lang="en-US" smtClean="0"/>
              <a:pPr algn="l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763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704588"/>
            <a:ext cx="9144000" cy="438912"/>
          </a:xfrm>
          <a:prstGeom prst="rect">
            <a:avLst/>
          </a:prstGeom>
          <a:gradFill flip="none" rotWithShape="1">
            <a:gsLst>
              <a:gs pos="100000">
                <a:srgbClr val="000830"/>
              </a:gs>
              <a:gs pos="0">
                <a:srgbClr val="00C3C6"/>
              </a:gs>
              <a:gs pos="46000">
                <a:srgbClr val="007EB1"/>
              </a:gs>
            </a:gsLst>
            <a:lin ang="0" scaled="1"/>
            <a:tileRect/>
          </a:gra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86692" y="4786884"/>
            <a:ext cx="274320" cy="274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A8CC"/>
                </a:solidFill>
              </a:rPr>
              <a:t>AGELOC ME</a:t>
            </a:r>
            <a:r>
              <a:rPr lang="en-US" baseline="30000" dirty="0">
                <a:solidFill>
                  <a:srgbClr val="00A8CC"/>
                </a:solidFill>
              </a:rPr>
              <a:t>™</a:t>
            </a:r>
            <a:r>
              <a:rPr lang="zh-TW" altLang="en-US" dirty="0">
                <a:solidFill>
                  <a:srgbClr val="00A8CC"/>
                </a:solidFill>
              </a:rPr>
              <a:t>裝置</a:t>
            </a:r>
            <a:br>
              <a:rPr lang="en-US" dirty="0">
                <a:solidFill>
                  <a:srgbClr val="00A8CC"/>
                </a:solidFill>
              </a:rPr>
            </a:br>
            <a:r>
              <a:rPr lang="zh-TW" altLang="en-US" dirty="0">
                <a:solidFill>
                  <a:srgbClr val="00A8CC"/>
                </a:solidFill>
              </a:rPr>
              <a:t>微層科技</a:t>
            </a:r>
            <a:endParaRPr lang="en-US" sz="1200" dirty="0">
              <a:solidFill>
                <a:srgbClr val="FF00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07327" y="1575585"/>
            <a:ext cx="4956516" cy="23520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400" dirty="0" err="1">
                <a:solidFill>
                  <a:srgbClr val="7F7F7F"/>
                </a:solidFill>
              </a:rPr>
              <a:t>A</a:t>
            </a:r>
            <a:r>
              <a:rPr lang="en-US" sz="2400" dirty="0" err="1">
                <a:solidFill>
                  <a:srgbClr val="7F7F7F"/>
                </a:solidFill>
              </a:rPr>
              <a:t>geLOC</a:t>
            </a:r>
            <a:r>
              <a:rPr lang="en-US" sz="2400" dirty="0">
                <a:solidFill>
                  <a:srgbClr val="7F7F7F"/>
                </a:solidFill>
              </a:rPr>
              <a:t> Me</a:t>
            </a:r>
            <a:r>
              <a:rPr lang="zh-TW" altLang="en-US" sz="2400" dirty="0">
                <a:solidFill>
                  <a:srgbClr val="7F7F7F"/>
                </a:solidFill>
              </a:rPr>
              <a:t>裝置將客製化的精華液交織為</a:t>
            </a:r>
            <a:r>
              <a:rPr lang="en-US" altLang="zh-TW" sz="2400" dirty="0">
                <a:solidFill>
                  <a:srgbClr val="7F7F7F"/>
                </a:solidFill>
              </a:rPr>
              <a:t>40</a:t>
            </a:r>
            <a:r>
              <a:rPr lang="zh-TW" altLang="en-US" sz="2400" dirty="0">
                <a:solidFill>
                  <a:srgbClr val="7F7F7F"/>
                </a:solidFill>
              </a:rPr>
              <a:t>層，提供最有效率的抗老化肌膚護理劑量。</a:t>
            </a:r>
            <a:endParaRPr lang="en-US" altLang="zh-TW" sz="2400" dirty="0">
              <a:solidFill>
                <a:srgbClr val="7F7F7F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7F7F7F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43"/>
          <a:stretch/>
        </p:blipFill>
        <p:spPr bwMode="auto">
          <a:xfrm>
            <a:off x="5981822" y="1308176"/>
            <a:ext cx="2427123" cy="324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8533" y="4786567"/>
            <a:ext cx="2133600" cy="274637"/>
          </a:xfrm>
        </p:spPr>
        <p:txBody>
          <a:bodyPr/>
          <a:lstStyle/>
          <a:p>
            <a:pPr algn="l"/>
            <a:fld id="{8515AC7A-E2D5-4741-BEBB-0FB10E384F9C}" type="slidenum">
              <a:rPr lang="en-US" smtClean="0"/>
              <a:pPr algn="l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234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704588"/>
            <a:ext cx="9144000" cy="438912"/>
          </a:xfrm>
          <a:prstGeom prst="rect">
            <a:avLst/>
          </a:prstGeom>
          <a:gradFill flip="none" rotWithShape="1">
            <a:gsLst>
              <a:gs pos="100000">
                <a:srgbClr val="000830"/>
              </a:gs>
              <a:gs pos="0">
                <a:srgbClr val="00C3C6"/>
              </a:gs>
              <a:gs pos="46000">
                <a:srgbClr val="007EB1"/>
              </a:gs>
            </a:gsLst>
            <a:lin ang="0" scaled="1"/>
            <a:tileRect/>
          </a:gra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86692" y="4786884"/>
            <a:ext cx="274320" cy="274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A8CC"/>
                </a:solidFill>
              </a:rPr>
              <a:t>5</a:t>
            </a:r>
            <a:r>
              <a:rPr lang="zh-TW" altLang="en-US" sz="2400" dirty="0">
                <a:solidFill>
                  <a:srgbClr val="00A8CC"/>
                </a:solidFill>
              </a:rPr>
              <a:t>個與肌膚護理客製化機制相關的新專利</a:t>
            </a:r>
            <a:endParaRPr lang="en-US" dirty="0">
              <a:solidFill>
                <a:srgbClr val="0082B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1600" y="4767263"/>
            <a:ext cx="2133600" cy="274637"/>
          </a:xfrm>
        </p:spPr>
        <p:txBody>
          <a:bodyPr/>
          <a:lstStyle/>
          <a:p>
            <a:pPr algn="l"/>
            <a:fld id="{8515AC7A-E2D5-4741-BEBB-0FB10E384F9C}" type="slidenum">
              <a:rPr lang="en-US" smtClean="0"/>
              <a:pPr algn="l"/>
              <a:t>7</a:t>
            </a:fld>
            <a:endParaRPr lang="en-US" dirty="0"/>
          </a:p>
        </p:txBody>
      </p:sp>
      <p:pic>
        <p:nvPicPr>
          <p:cNvPr id="11" name="Picture 4" descr="C:\Users\mnielsen\Desktop\4 patent 1st page\60 degree full page.PN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6" y="1176340"/>
            <a:ext cx="2743200" cy="33020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mnielsen\Desktop\4 patent 1st page\90 degree full page.PNG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788" y="1163723"/>
            <a:ext cx="2622736" cy="3314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mnielsen\Desktop\4 patent 1st page\Fluid Cartridge assembly full page.PNG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352" y="1144673"/>
            <a:ext cx="2758749" cy="34109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C:\Users\mnielsen\Desktop\4 patent 1st page\Fluid Dispenser full page.PNG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180" y="1144673"/>
            <a:ext cx="2683195" cy="3371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136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925"/>
            <a:ext cx="8229600" cy="850900"/>
          </a:xfrm>
        </p:spPr>
        <p:txBody>
          <a:bodyPr/>
          <a:lstStyle/>
          <a:p>
            <a:r>
              <a:rPr lang="zh-TW" altLang="en-US" dirty="0">
                <a:solidFill>
                  <a:srgbClr val="00A8CC"/>
                </a:solidFill>
              </a:rPr>
              <a:t>關鍵賣點</a:t>
            </a:r>
            <a:r>
              <a:rPr lang="en-US" dirty="0">
                <a:solidFill>
                  <a:srgbClr val="00A8CC"/>
                </a:solidFill>
              </a:rPr>
              <a:t> </a:t>
            </a:r>
            <a:endParaRPr kumimoji="1" lang="ja-JP" altLang="en-US" dirty="0">
              <a:solidFill>
                <a:srgbClr val="FF00FF"/>
              </a:solidFill>
            </a:endParaRPr>
          </a:p>
        </p:txBody>
      </p:sp>
      <p:sp>
        <p:nvSpPr>
          <p:cNvPr id="4" name="タイトル 3"/>
          <p:cNvSpPr txBox="1">
            <a:spLocks/>
          </p:cNvSpPr>
          <p:nvPr/>
        </p:nvSpPr>
        <p:spPr>
          <a:xfrm>
            <a:off x="285829" y="4076876"/>
            <a:ext cx="2350255" cy="8572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600" dirty="0">
                <a:solidFill>
                  <a:schemeClr val="accent1">
                    <a:lumMod val="75000"/>
                  </a:schemeClr>
                </a:solidFill>
                <a:latin typeface="小塚ゴシック Pro R" pitchFamily="34" charset="-128"/>
                <a:ea typeface="小塚ゴシック Pro R" pitchFamily="34" charset="-128"/>
              </a:rPr>
              <a:t>專屬配製</a:t>
            </a:r>
            <a:endParaRPr lang="ja-JP" altLang="en-US" sz="1600" dirty="0">
              <a:solidFill>
                <a:schemeClr val="accent1">
                  <a:lumMod val="75000"/>
                </a:schemeClr>
              </a:solidFill>
              <a:latin typeface="小塚ゴシック Pro R" pitchFamily="34" charset="-128"/>
              <a:ea typeface="小塚ゴシック Pro R" pitchFamily="34" charset="-128"/>
            </a:endParaRPr>
          </a:p>
        </p:txBody>
      </p:sp>
      <p:sp>
        <p:nvSpPr>
          <p:cNvPr id="5" name="タイトル 3"/>
          <p:cNvSpPr txBox="1">
            <a:spLocks/>
          </p:cNvSpPr>
          <p:nvPr/>
        </p:nvSpPr>
        <p:spPr>
          <a:xfrm>
            <a:off x="3102428" y="4073590"/>
            <a:ext cx="2744488" cy="71425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800" dirty="0">
                <a:solidFill>
                  <a:srgbClr val="00A8CC"/>
                </a:solidFill>
                <a:latin typeface="Arial"/>
                <a:ea typeface="小塚ゴシック Pro R" pitchFamily="34" charset="-128"/>
                <a:cs typeface="Arial"/>
              </a:rPr>
              <a:t>在使用當下送達</a:t>
            </a:r>
            <a:endParaRPr lang="en-US" altLang="ja-JP" sz="1800" dirty="0">
              <a:solidFill>
                <a:schemeClr val="accent1">
                  <a:lumMod val="75000"/>
                </a:schemeClr>
              </a:solidFill>
              <a:latin typeface="Arial"/>
              <a:ea typeface="小塚ゴシック Pro R" pitchFamily="34" charset="-128"/>
              <a:cs typeface="Arial"/>
            </a:endParaRPr>
          </a:p>
          <a:p>
            <a:endParaRPr lang="ja-JP" altLang="en-US" sz="1600" dirty="0">
              <a:solidFill>
                <a:schemeClr val="accent1">
                  <a:lumMod val="75000"/>
                </a:schemeClr>
              </a:solidFill>
              <a:latin typeface="Arial"/>
              <a:ea typeface="小塚ゴシック Pro R" pitchFamily="34" charset="-128"/>
              <a:cs typeface="Arial"/>
            </a:endParaRPr>
          </a:p>
        </p:txBody>
      </p:sp>
      <p:sp>
        <p:nvSpPr>
          <p:cNvPr id="6" name="タイトル 3"/>
          <p:cNvSpPr txBox="1">
            <a:spLocks/>
          </p:cNvSpPr>
          <p:nvPr/>
        </p:nvSpPr>
        <p:spPr>
          <a:xfrm>
            <a:off x="6247800" y="4076876"/>
            <a:ext cx="2715225" cy="72583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800" dirty="0">
                <a:solidFill>
                  <a:srgbClr val="00A8CC"/>
                </a:solidFill>
                <a:latin typeface="Arial"/>
                <a:ea typeface="小塚ゴシック Pro R" pitchFamily="34" charset="-128"/>
                <a:cs typeface="Arial"/>
              </a:rPr>
              <a:t>微層科技</a:t>
            </a:r>
            <a:endParaRPr lang="ja-JP" altLang="en-US" sz="1800" dirty="0">
              <a:solidFill>
                <a:schemeClr val="accent1">
                  <a:lumMod val="75000"/>
                </a:schemeClr>
              </a:solidFill>
              <a:latin typeface="小塚ゴシック Pro R" pitchFamily="34" charset="-128"/>
              <a:ea typeface="小塚ゴシック Pro R" pitchFamily="34" charset="-128"/>
            </a:endParaRPr>
          </a:p>
          <a:p>
            <a:endParaRPr lang="ja-JP" altLang="en-US" sz="1600" dirty="0">
              <a:solidFill>
                <a:schemeClr val="accent1">
                  <a:lumMod val="75000"/>
                </a:schemeClr>
              </a:solidFill>
              <a:latin typeface="小塚ゴシック Pro R" pitchFamily="34" charset="-128"/>
              <a:ea typeface="小塚ゴシック Pro R" pitchFamily="34" charset="-128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786" y="637190"/>
            <a:ext cx="2436511" cy="343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43"/>
          <a:stretch/>
        </p:blipFill>
        <p:spPr bwMode="auto">
          <a:xfrm>
            <a:off x="6331095" y="654124"/>
            <a:ext cx="2545615" cy="343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01600" y="4767263"/>
            <a:ext cx="2133600" cy="274637"/>
          </a:xfrm>
        </p:spPr>
        <p:txBody>
          <a:bodyPr/>
          <a:lstStyle/>
          <a:p>
            <a:pPr algn="l"/>
            <a:fld id="{8515AC7A-E2D5-4741-BEBB-0FB10E384F9C}" type="slidenum">
              <a:rPr lang="en-US" smtClean="0"/>
              <a:pPr algn="l"/>
              <a:t>8</a:t>
            </a:fld>
            <a:endParaRPr lang="en-US" dirty="0"/>
          </a:p>
        </p:txBody>
      </p:sp>
      <p:pic>
        <p:nvPicPr>
          <p:cNvPr id="13" name="Picture 12" descr="RM150200010_158 skeleton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975" t="26628" r="19295" b="20270"/>
          <a:stretch/>
        </p:blipFill>
        <p:spPr>
          <a:xfrm>
            <a:off x="3275313" y="818089"/>
            <a:ext cx="2668288" cy="327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586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TW" altLang="en-US" dirty="0">
                <a:solidFill>
                  <a:schemeClr val="bg1"/>
                </a:solidFill>
              </a:rPr>
              <a:t>研究與臨床實驗結果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 descr="me-ring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2544" y="-888998"/>
            <a:ext cx="5107911" cy="476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5371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C60CF5-F919-44A0-8710-1E278BDC68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34105A3-323E-4FC3-8972-E1D5F646B833}">
  <ds:schemaRefs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C327C84-FAA5-447E-8EE8-B168CB740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12342</TotalTime>
  <Words>2605</Words>
  <Application>Microsoft Office PowerPoint</Application>
  <PresentationFormat>On-screen Show (16:9)</PresentationFormat>
  <Paragraphs>136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Helvetica Neue</vt:lpstr>
      <vt:lpstr>ＭＳ Ｐゴシック</vt:lpstr>
      <vt:lpstr>新細明體</vt:lpstr>
      <vt:lpstr>小塚ゴシック Pro R</vt:lpstr>
      <vt:lpstr>Arial</vt:lpstr>
      <vt:lpstr>Calibri</vt:lpstr>
      <vt:lpstr>Wingdings</vt:lpstr>
      <vt:lpstr>Custom Design</vt:lpstr>
      <vt:lpstr>PowerPoint Presentation</vt:lpstr>
      <vt:lpstr> 我們是抗老化的領導者</vt:lpstr>
      <vt:lpstr>PowerPoint Presentation</vt:lpstr>
      <vt:lpstr>我的客製配方</vt:lpstr>
      <vt:lpstr>您的個人肌膚護理實驗室 </vt:lpstr>
      <vt:lpstr>AGELOC ME™裝置 微層科技</vt:lpstr>
      <vt:lpstr>5個與肌膚護理客製化機制相關的新專利</vt:lpstr>
      <vt:lpstr>關鍵賣點 </vt:lpstr>
      <vt:lpstr>研究與臨床實驗結果</vt:lpstr>
      <vt:lpstr>結果：使肌膚能有3倍以上滲透／吸收，且擁有更多、更均勻的活性分佈在肌膚上－來獲得更好的結果</vt:lpstr>
      <vt:lpstr>臨床結果: 1號使用者在12週後的結果 </vt:lpstr>
      <vt:lpstr>臨床結果：2號使用者在12週使用後的結果 </vt:lpstr>
      <vt:lpstr>臨床結果: 3號使用者在12週後的結果 </vt:lpstr>
      <vt:lpstr>臨床結果: 使用者A在16週後的結果 </vt:lpstr>
      <vt:lpstr>臨床結果: 使用者B在16週後的結果 </vt:lpstr>
      <vt:lpstr>臨床結果: 使用者C在16週後的結果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ageLocMe 微層科技</dc:title>
  <dc:creator>Esther Cabrera</dc:creator>
  <cp:lastModifiedBy>Yen Zheng</cp:lastModifiedBy>
  <cp:revision>332</cp:revision>
  <cp:lastPrinted>2016-01-19T17:26:27Z</cp:lastPrinted>
  <dcterms:modified xsi:type="dcterms:W3CDTF">2016-11-30T21:27:30Z</dcterms:modified>
</cp:coreProperties>
</file>